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4" r:id="rId3"/>
    <p:sldId id="257" r:id="rId4"/>
    <p:sldId id="262" r:id="rId5"/>
    <p:sldId id="263" r:id="rId6"/>
    <p:sldId id="264" r:id="rId7"/>
    <p:sldId id="265" r:id="rId8"/>
    <p:sldId id="276" r:id="rId9"/>
    <p:sldId id="268" r:id="rId10"/>
    <p:sldId id="267" r:id="rId11"/>
    <p:sldId id="266" r:id="rId12"/>
    <p:sldId id="269" r:id="rId13"/>
    <p:sldId id="270" r:id="rId14"/>
    <p:sldId id="278" r:id="rId15"/>
    <p:sldId id="277" r:id="rId16"/>
    <p:sldId id="275"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6684" autoAdjust="0"/>
  </p:normalViewPr>
  <p:slideViewPr>
    <p:cSldViewPr snapToGrid="0">
      <p:cViewPr varScale="1">
        <p:scale>
          <a:sx n="96" d="100"/>
          <a:sy n="96" d="100"/>
        </p:scale>
        <p:origin x="103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FDDFD21-6C45-4D98-BD6C-116C9080A0E1}"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201CCCE2-8774-4FC3-85F9-B966F87AA0F8}">
      <dgm:prSet/>
      <dgm:spPr/>
      <dgm:t>
        <a:bodyPr/>
        <a:lstStyle/>
        <a:p>
          <a:r>
            <a:rPr lang="en-US"/>
            <a:t>Usual answer to slow scripts: “Just use C. Or C++.”</a:t>
          </a:r>
        </a:p>
      </dgm:t>
    </dgm:pt>
    <dgm:pt modelId="{AD7B0E23-5D4F-4A14-8CAF-8851B19DC2CE}" type="parTrans" cxnId="{DD5797EE-C868-48B7-8C1E-72CFBEC0720C}">
      <dgm:prSet/>
      <dgm:spPr/>
      <dgm:t>
        <a:bodyPr/>
        <a:lstStyle/>
        <a:p>
          <a:endParaRPr lang="en-US"/>
        </a:p>
      </dgm:t>
    </dgm:pt>
    <dgm:pt modelId="{A43961DA-BC42-4AA1-8729-BA20BDE0A221}" type="sibTrans" cxnId="{DD5797EE-C868-48B7-8C1E-72CFBEC0720C}">
      <dgm:prSet/>
      <dgm:spPr/>
      <dgm:t>
        <a:bodyPr/>
        <a:lstStyle/>
        <a:p>
          <a:endParaRPr lang="en-US"/>
        </a:p>
      </dgm:t>
    </dgm:pt>
    <dgm:pt modelId="{9D982889-B77A-4933-ABF3-48B1B82B7579}">
      <dgm:prSet/>
      <dgm:spPr/>
      <dgm:t>
        <a:bodyPr/>
        <a:lstStyle/>
        <a:p>
          <a:r>
            <a:rPr lang="en-US"/>
            <a:t>Smaller systems</a:t>
          </a:r>
        </a:p>
      </dgm:t>
    </dgm:pt>
    <dgm:pt modelId="{3819EAD0-7AE0-4F88-919C-5C74938B3B61}" type="parTrans" cxnId="{E30B122B-6179-416B-A08F-5FBB2A6332EE}">
      <dgm:prSet/>
      <dgm:spPr/>
      <dgm:t>
        <a:bodyPr/>
        <a:lstStyle/>
        <a:p>
          <a:endParaRPr lang="en-US"/>
        </a:p>
      </dgm:t>
    </dgm:pt>
    <dgm:pt modelId="{F1C31F5A-6D1E-462D-8611-7D762905C138}" type="sibTrans" cxnId="{E30B122B-6179-416B-A08F-5FBB2A6332EE}">
      <dgm:prSet/>
      <dgm:spPr/>
      <dgm:t>
        <a:bodyPr/>
        <a:lstStyle/>
        <a:p>
          <a:endParaRPr lang="en-US"/>
        </a:p>
      </dgm:t>
    </dgm:pt>
    <dgm:pt modelId="{CE481E96-2911-4386-83C5-5F41395BAC36}">
      <dgm:prSet custT="1"/>
      <dgm:spPr/>
      <dgm:t>
        <a:bodyPr/>
        <a:lstStyle/>
        <a:p>
          <a:r>
            <a:rPr lang="en-US" sz="1800"/>
            <a:t>Raspberry Pi and other single board computers</a:t>
          </a:r>
        </a:p>
      </dgm:t>
    </dgm:pt>
    <dgm:pt modelId="{0CF30E66-8FAD-4DCC-9235-53A071A45DCF}" type="parTrans" cxnId="{87C415F7-8DD1-4E00-8623-008385FD0FCC}">
      <dgm:prSet/>
      <dgm:spPr/>
      <dgm:t>
        <a:bodyPr/>
        <a:lstStyle/>
        <a:p>
          <a:endParaRPr lang="en-US"/>
        </a:p>
      </dgm:t>
    </dgm:pt>
    <dgm:pt modelId="{680B83F5-54DE-4545-8DB8-E0686C0FDC75}" type="sibTrans" cxnId="{87C415F7-8DD1-4E00-8623-008385FD0FCC}">
      <dgm:prSet/>
      <dgm:spPr/>
      <dgm:t>
        <a:bodyPr/>
        <a:lstStyle/>
        <a:p>
          <a:endParaRPr lang="en-US"/>
        </a:p>
      </dgm:t>
    </dgm:pt>
    <dgm:pt modelId="{8A6534A1-9986-4CB1-895F-DE1BCC2CA785}">
      <dgm:prSet custT="1"/>
      <dgm:spPr/>
      <dgm:t>
        <a:bodyPr/>
        <a:lstStyle/>
        <a:p>
          <a:r>
            <a:rPr lang="en-US" sz="1800"/>
            <a:t>TX2 and Nano and other SBCs that do machine learning</a:t>
          </a:r>
        </a:p>
      </dgm:t>
    </dgm:pt>
    <dgm:pt modelId="{97B02E54-D192-4DBC-AA94-F0038D9DBD48}" type="parTrans" cxnId="{99A682BA-58F9-4774-9450-CC08B533DF12}">
      <dgm:prSet/>
      <dgm:spPr/>
      <dgm:t>
        <a:bodyPr/>
        <a:lstStyle/>
        <a:p>
          <a:endParaRPr lang="en-US"/>
        </a:p>
      </dgm:t>
    </dgm:pt>
    <dgm:pt modelId="{EA0BC844-93E7-45E0-877D-D57776CC403E}" type="sibTrans" cxnId="{99A682BA-58F9-4774-9450-CC08B533DF12}">
      <dgm:prSet/>
      <dgm:spPr/>
      <dgm:t>
        <a:bodyPr/>
        <a:lstStyle/>
        <a:p>
          <a:endParaRPr lang="en-US"/>
        </a:p>
      </dgm:t>
    </dgm:pt>
    <dgm:pt modelId="{9823394E-58BD-4F61-8C9E-EB812563548A}">
      <dgm:prSet custT="1"/>
      <dgm:spPr/>
      <dgm:t>
        <a:bodyPr/>
        <a:lstStyle/>
        <a:p>
          <a:r>
            <a:rPr lang="en-US" sz="1800"/>
            <a:t>CircuitPython and microcontrollers</a:t>
          </a:r>
        </a:p>
      </dgm:t>
    </dgm:pt>
    <dgm:pt modelId="{82E4FD06-7FEF-4683-B8BE-C7ACD621D483}" type="parTrans" cxnId="{E40478D4-1A74-4368-A2F6-C32E4732AA17}">
      <dgm:prSet/>
      <dgm:spPr/>
      <dgm:t>
        <a:bodyPr/>
        <a:lstStyle/>
        <a:p>
          <a:endParaRPr lang="en-US"/>
        </a:p>
      </dgm:t>
    </dgm:pt>
    <dgm:pt modelId="{08ABDA2D-D315-4CB5-9DED-7B1B262803F9}" type="sibTrans" cxnId="{E40478D4-1A74-4368-A2F6-C32E4732AA17}">
      <dgm:prSet/>
      <dgm:spPr/>
      <dgm:t>
        <a:bodyPr/>
        <a:lstStyle/>
        <a:p>
          <a:endParaRPr lang="en-US"/>
        </a:p>
      </dgm:t>
    </dgm:pt>
    <dgm:pt modelId="{68446DEF-8CF7-4BF6-BAAB-2DED9D0A61CB}">
      <dgm:prSet/>
      <dgm:spPr/>
      <dgm:t>
        <a:bodyPr/>
        <a:lstStyle/>
        <a:p>
          <a:r>
            <a:rPr lang="en-US"/>
            <a:t>Smarter systems</a:t>
          </a:r>
        </a:p>
      </dgm:t>
    </dgm:pt>
    <dgm:pt modelId="{AD2BEE99-BCDC-4271-AD1A-9FAF127552A3}" type="parTrans" cxnId="{873AD874-E4F0-4B7C-A52B-FF085909F045}">
      <dgm:prSet/>
      <dgm:spPr/>
      <dgm:t>
        <a:bodyPr/>
        <a:lstStyle/>
        <a:p>
          <a:endParaRPr lang="en-US"/>
        </a:p>
      </dgm:t>
    </dgm:pt>
    <dgm:pt modelId="{E95C2054-DF16-4FA2-A5F4-DADE7A42F03D}" type="sibTrans" cxnId="{873AD874-E4F0-4B7C-A52B-FF085909F045}">
      <dgm:prSet/>
      <dgm:spPr/>
      <dgm:t>
        <a:bodyPr/>
        <a:lstStyle/>
        <a:p>
          <a:endParaRPr lang="en-US"/>
        </a:p>
      </dgm:t>
    </dgm:pt>
    <dgm:pt modelId="{04D8BF5A-3466-47D6-A6C4-9298CC93F7F4}">
      <dgm:prSet/>
      <dgm:spPr/>
      <dgm:t>
        <a:bodyPr/>
        <a:lstStyle/>
        <a:p>
          <a:r>
            <a:rPr lang="en-US"/>
            <a:t>AI: ML, DL, SVMs, all the acronyms</a:t>
          </a:r>
        </a:p>
      </dgm:t>
    </dgm:pt>
    <dgm:pt modelId="{90FF32DD-BF0F-4C56-A68E-61E3CB014B09}" type="parTrans" cxnId="{A8AF77A0-DC60-49BE-825C-F2B36BEDDDF8}">
      <dgm:prSet/>
      <dgm:spPr/>
      <dgm:t>
        <a:bodyPr/>
        <a:lstStyle/>
        <a:p>
          <a:endParaRPr lang="en-US"/>
        </a:p>
      </dgm:t>
    </dgm:pt>
    <dgm:pt modelId="{D0254698-14FB-4158-A27E-A18966A8F58B}" type="sibTrans" cxnId="{A8AF77A0-DC60-49BE-825C-F2B36BEDDDF8}">
      <dgm:prSet/>
      <dgm:spPr/>
      <dgm:t>
        <a:bodyPr/>
        <a:lstStyle/>
        <a:p>
          <a:endParaRPr lang="en-US"/>
        </a:p>
      </dgm:t>
    </dgm:pt>
    <dgm:pt modelId="{698833ED-5A5C-4598-931F-8486F2DABBDD}">
      <dgm:prSet/>
      <dgm:spPr/>
      <dgm:t>
        <a:bodyPr/>
        <a:lstStyle/>
        <a:p>
          <a:r>
            <a:rPr lang="en-US"/>
            <a:t>Video processing</a:t>
          </a:r>
        </a:p>
      </dgm:t>
    </dgm:pt>
    <dgm:pt modelId="{70DACCA9-C648-4015-9794-9F1917E9AB0B}" type="parTrans" cxnId="{C75557A7-B33C-4017-B01C-AB7EE91FE290}">
      <dgm:prSet/>
      <dgm:spPr/>
      <dgm:t>
        <a:bodyPr/>
        <a:lstStyle/>
        <a:p>
          <a:endParaRPr lang="en-US"/>
        </a:p>
      </dgm:t>
    </dgm:pt>
    <dgm:pt modelId="{A596B68E-7567-487A-854E-706D7EB24D9B}" type="sibTrans" cxnId="{C75557A7-B33C-4017-B01C-AB7EE91FE290}">
      <dgm:prSet/>
      <dgm:spPr/>
      <dgm:t>
        <a:bodyPr/>
        <a:lstStyle/>
        <a:p>
          <a:endParaRPr lang="en-US"/>
        </a:p>
      </dgm:t>
    </dgm:pt>
    <dgm:pt modelId="{572C2607-E481-479A-B7DF-D363E0308BFC}" type="pres">
      <dgm:prSet presAssocID="{DFDDFD21-6C45-4D98-BD6C-116C9080A0E1}" presName="root" presStyleCnt="0">
        <dgm:presLayoutVars>
          <dgm:dir/>
          <dgm:resizeHandles val="exact"/>
        </dgm:presLayoutVars>
      </dgm:prSet>
      <dgm:spPr/>
    </dgm:pt>
    <dgm:pt modelId="{D95BFB8F-3317-481E-B4DB-8A6F9B9D5DBB}" type="pres">
      <dgm:prSet presAssocID="{201CCCE2-8774-4FC3-85F9-B966F87AA0F8}" presName="compNode" presStyleCnt="0"/>
      <dgm:spPr/>
    </dgm:pt>
    <dgm:pt modelId="{0E1F747F-C313-4A22-BF15-92E8593768E9}" type="pres">
      <dgm:prSet presAssocID="{201CCCE2-8774-4FC3-85F9-B966F87AA0F8}" presName="bgRect" presStyleLbl="bgShp" presStyleIdx="0" presStyleCnt="3"/>
      <dgm:spPr/>
    </dgm:pt>
    <dgm:pt modelId="{951CC7B8-352F-4E97-B8C1-0EA2B2E16812}" type="pres">
      <dgm:prSet presAssocID="{201CCCE2-8774-4FC3-85F9-B966F87AA0F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F7393225-8A20-489C-9D40-733FAC9D4A22}" type="pres">
      <dgm:prSet presAssocID="{201CCCE2-8774-4FC3-85F9-B966F87AA0F8}" presName="spaceRect" presStyleCnt="0"/>
      <dgm:spPr/>
    </dgm:pt>
    <dgm:pt modelId="{6ADC245B-4F05-4E88-AB31-54D104C80020}" type="pres">
      <dgm:prSet presAssocID="{201CCCE2-8774-4FC3-85F9-B966F87AA0F8}" presName="parTx" presStyleLbl="revTx" presStyleIdx="0" presStyleCnt="5">
        <dgm:presLayoutVars>
          <dgm:chMax val="0"/>
          <dgm:chPref val="0"/>
        </dgm:presLayoutVars>
      </dgm:prSet>
      <dgm:spPr/>
    </dgm:pt>
    <dgm:pt modelId="{CE8ACC61-FFE6-4948-B30D-94BFA75EC99F}" type="pres">
      <dgm:prSet presAssocID="{A43961DA-BC42-4AA1-8729-BA20BDE0A221}" presName="sibTrans" presStyleCnt="0"/>
      <dgm:spPr/>
    </dgm:pt>
    <dgm:pt modelId="{23ECDCC3-35DE-4732-BAF8-44043FD8D712}" type="pres">
      <dgm:prSet presAssocID="{9D982889-B77A-4933-ABF3-48B1B82B7579}" presName="compNode" presStyleCnt="0"/>
      <dgm:spPr/>
    </dgm:pt>
    <dgm:pt modelId="{133C785A-53E5-4EF9-9FE9-ADC92A57FF3E}" type="pres">
      <dgm:prSet presAssocID="{9D982889-B77A-4933-ABF3-48B1B82B7579}" presName="bgRect" presStyleLbl="bgShp" presStyleIdx="1" presStyleCnt="3"/>
      <dgm:spPr/>
    </dgm:pt>
    <dgm:pt modelId="{F93797B6-8242-498C-A54E-61C2667C245F}" type="pres">
      <dgm:prSet presAssocID="{9D982889-B77A-4933-ABF3-48B1B82B757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54B30363-67C0-4D82-90E5-56DE9D1D8AF7}" type="pres">
      <dgm:prSet presAssocID="{9D982889-B77A-4933-ABF3-48B1B82B7579}" presName="spaceRect" presStyleCnt="0"/>
      <dgm:spPr/>
    </dgm:pt>
    <dgm:pt modelId="{E7489910-45CE-4989-90F1-EF8F2D1A8A4D}" type="pres">
      <dgm:prSet presAssocID="{9D982889-B77A-4933-ABF3-48B1B82B7579}" presName="parTx" presStyleLbl="revTx" presStyleIdx="1" presStyleCnt="5">
        <dgm:presLayoutVars>
          <dgm:chMax val="0"/>
          <dgm:chPref val="0"/>
        </dgm:presLayoutVars>
      </dgm:prSet>
      <dgm:spPr/>
    </dgm:pt>
    <dgm:pt modelId="{F50474C4-2EC6-4B10-AC45-235022BD37B9}" type="pres">
      <dgm:prSet presAssocID="{9D982889-B77A-4933-ABF3-48B1B82B7579}" presName="desTx" presStyleLbl="revTx" presStyleIdx="2" presStyleCnt="5" custScaleX="145461">
        <dgm:presLayoutVars/>
      </dgm:prSet>
      <dgm:spPr/>
    </dgm:pt>
    <dgm:pt modelId="{E63136F4-DF6A-40E7-AEB5-26526A6CA33B}" type="pres">
      <dgm:prSet presAssocID="{F1C31F5A-6D1E-462D-8611-7D762905C138}" presName="sibTrans" presStyleCnt="0"/>
      <dgm:spPr/>
    </dgm:pt>
    <dgm:pt modelId="{4CCE6FB8-2ABF-4EDD-9AC2-11FA87523965}" type="pres">
      <dgm:prSet presAssocID="{68446DEF-8CF7-4BF6-BAAB-2DED9D0A61CB}" presName="compNode" presStyleCnt="0"/>
      <dgm:spPr/>
    </dgm:pt>
    <dgm:pt modelId="{3995F84E-DF7F-4FFE-A9A6-4D349EC07F95}" type="pres">
      <dgm:prSet presAssocID="{68446DEF-8CF7-4BF6-BAAB-2DED9D0A61CB}" presName="bgRect" presStyleLbl="bgShp" presStyleIdx="2" presStyleCnt="3"/>
      <dgm:spPr/>
    </dgm:pt>
    <dgm:pt modelId="{D0F201FD-2093-4602-B07F-107D42ACE194}" type="pres">
      <dgm:prSet presAssocID="{68446DEF-8CF7-4BF6-BAAB-2DED9D0A61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ead with gears"/>
        </a:ext>
      </dgm:extLst>
    </dgm:pt>
    <dgm:pt modelId="{F96CCEA0-AEFB-40B8-A208-E51418DB967D}" type="pres">
      <dgm:prSet presAssocID="{68446DEF-8CF7-4BF6-BAAB-2DED9D0A61CB}" presName="spaceRect" presStyleCnt="0"/>
      <dgm:spPr/>
    </dgm:pt>
    <dgm:pt modelId="{5B111661-7561-4C77-AC33-4F1F4DFE8DCF}" type="pres">
      <dgm:prSet presAssocID="{68446DEF-8CF7-4BF6-BAAB-2DED9D0A61CB}" presName="parTx" presStyleLbl="revTx" presStyleIdx="3" presStyleCnt="5">
        <dgm:presLayoutVars>
          <dgm:chMax val="0"/>
          <dgm:chPref val="0"/>
        </dgm:presLayoutVars>
      </dgm:prSet>
      <dgm:spPr/>
    </dgm:pt>
    <dgm:pt modelId="{93B5AA6A-02EE-42F2-BA86-69BCB9854731}" type="pres">
      <dgm:prSet presAssocID="{68446DEF-8CF7-4BF6-BAAB-2DED9D0A61CB}" presName="desTx" presStyleLbl="revTx" presStyleIdx="4" presStyleCnt="5" custScaleX="140170">
        <dgm:presLayoutVars/>
      </dgm:prSet>
      <dgm:spPr/>
    </dgm:pt>
  </dgm:ptLst>
  <dgm:cxnLst>
    <dgm:cxn modelId="{ACE15B10-7167-43B3-9871-D3CCB977E103}" type="presOf" srcId="{04D8BF5A-3466-47D6-A6C4-9298CC93F7F4}" destId="{93B5AA6A-02EE-42F2-BA86-69BCB9854731}" srcOrd="0" destOrd="0" presId="urn:microsoft.com/office/officeart/2018/2/layout/IconVerticalSolidList"/>
    <dgm:cxn modelId="{E30B122B-6179-416B-A08F-5FBB2A6332EE}" srcId="{DFDDFD21-6C45-4D98-BD6C-116C9080A0E1}" destId="{9D982889-B77A-4933-ABF3-48B1B82B7579}" srcOrd="1" destOrd="0" parTransId="{3819EAD0-7AE0-4F88-919C-5C74938B3B61}" sibTransId="{F1C31F5A-6D1E-462D-8611-7D762905C138}"/>
    <dgm:cxn modelId="{92776E2D-DC0C-4179-89DE-B1120DFFBFBC}" type="presOf" srcId="{DFDDFD21-6C45-4D98-BD6C-116C9080A0E1}" destId="{572C2607-E481-479A-B7DF-D363E0308BFC}" srcOrd="0" destOrd="0" presId="urn:microsoft.com/office/officeart/2018/2/layout/IconVerticalSolidList"/>
    <dgm:cxn modelId="{5D37265F-873C-4AB3-915D-B77E938FAB86}" type="presOf" srcId="{201CCCE2-8774-4FC3-85F9-B966F87AA0F8}" destId="{6ADC245B-4F05-4E88-AB31-54D104C80020}" srcOrd="0" destOrd="0" presId="urn:microsoft.com/office/officeart/2018/2/layout/IconVerticalSolidList"/>
    <dgm:cxn modelId="{35A2D650-4D55-4ACA-8052-876A495F9367}" type="presOf" srcId="{698833ED-5A5C-4598-931F-8486F2DABBDD}" destId="{93B5AA6A-02EE-42F2-BA86-69BCB9854731}" srcOrd="0" destOrd="1" presId="urn:microsoft.com/office/officeart/2018/2/layout/IconVerticalSolidList"/>
    <dgm:cxn modelId="{873AD874-E4F0-4B7C-A52B-FF085909F045}" srcId="{DFDDFD21-6C45-4D98-BD6C-116C9080A0E1}" destId="{68446DEF-8CF7-4BF6-BAAB-2DED9D0A61CB}" srcOrd="2" destOrd="0" parTransId="{AD2BEE99-BCDC-4271-AD1A-9FAF127552A3}" sibTransId="{E95C2054-DF16-4FA2-A5F4-DADE7A42F03D}"/>
    <dgm:cxn modelId="{BA2D2956-2B52-4A21-9D4A-89D53C2B203C}" type="presOf" srcId="{9823394E-58BD-4F61-8C9E-EB812563548A}" destId="{F50474C4-2EC6-4B10-AC45-235022BD37B9}" srcOrd="0" destOrd="2" presId="urn:microsoft.com/office/officeart/2018/2/layout/IconVerticalSolidList"/>
    <dgm:cxn modelId="{63D0A094-DA37-43E3-8F52-B04B065F31A3}" type="presOf" srcId="{CE481E96-2911-4386-83C5-5F41395BAC36}" destId="{F50474C4-2EC6-4B10-AC45-235022BD37B9}" srcOrd="0" destOrd="0" presId="urn:microsoft.com/office/officeart/2018/2/layout/IconVerticalSolidList"/>
    <dgm:cxn modelId="{AAED2BA0-1914-4FC0-8ADD-3C8726B745F3}" type="presOf" srcId="{9D982889-B77A-4933-ABF3-48B1B82B7579}" destId="{E7489910-45CE-4989-90F1-EF8F2D1A8A4D}" srcOrd="0" destOrd="0" presId="urn:microsoft.com/office/officeart/2018/2/layout/IconVerticalSolidList"/>
    <dgm:cxn modelId="{A8AF77A0-DC60-49BE-825C-F2B36BEDDDF8}" srcId="{68446DEF-8CF7-4BF6-BAAB-2DED9D0A61CB}" destId="{04D8BF5A-3466-47D6-A6C4-9298CC93F7F4}" srcOrd="0" destOrd="0" parTransId="{90FF32DD-BF0F-4C56-A68E-61E3CB014B09}" sibTransId="{D0254698-14FB-4158-A27E-A18966A8F58B}"/>
    <dgm:cxn modelId="{C75557A7-B33C-4017-B01C-AB7EE91FE290}" srcId="{68446DEF-8CF7-4BF6-BAAB-2DED9D0A61CB}" destId="{698833ED-5A5C-4598-931F-8486F2DABBDD}" srcOrd="1" destOrd="0" parTransId="{70DACCA9-C648-4015-9794-9F1917E9AB0B}" sibTransId="{A596B68E-7567-487A-854E-706D7EB24D9B}"/>
    <dgm:cxn modelId="{938F0AB1-93A7-4D39-9189-335D84B85379}" type="presOf" srcId="{8A6534A1-9986-4CB1-895F-DE1BCC2CA785}" destId="{F50474C4-2EC6-4B10-AC45-235022BD37B9}" srcOrd="0" destOrd="1" presId="urn:microsoft.com/office/officeart/2018/2/layout/IconVerticalSolidList"/>
    <dgm:cxn modelId="{F3D763B3-6D99-469B-8CD5-1A60AD6CE33C}" type="presOf" srcId="{68446DEF-8CF7-4BF6-BAAB-2DED9D0A61CB}" destId="{5B111661-7561-4C77-AC33-4F1F4DFE8DCF}" srcOrd="0" destOrd="0" presId="urn:microsoft.com/office/officeart/2018/2/layout/IconVerticalSolidList"/>
    <dgm:cxn modelId="{99A682BA-58F9-4774-9450-CC08B533DF12}" srcId="{9D982889-B77A-4933-ABF3-48B1B82B7579}" destId="{8A6534A1-9986-4CB1-895F-DE1BCC2CA785}" srcOrd="1" destOrd="0" parTransId="{97B02E54-D192-4DBC-AA94-F0038D9DBD48}" sibTransId="{EA0BC844-93E7-45E0-877D-D57776CC403E}"/>
    <dgm:cxn modelId="{E40478D4-1A74-4368-A2F6-C32E4732AA17}" srcId="{9D982889-B77A-4933-ABF3-48B1B82B7579}" destId="{9823394E-58BD-4F61-8C9E-EB812563548A}" srcOrd="2" destOrd="0" parTransId="{82E4FD06-7FEF-4683-B8BE-C7ACD621D483}" sibTransId="{08ABDA2D-D315-4CB5-9DED-7B1B262803F9}"/>
    <dgm:cxn modelId="{DD5797EE-C868-48B7-8C1E-72CFBEC0720C}" srcId="{DFDDFD21-6C45-4D98-BD6C-116C9080A0E1}" destId="{201CCCE2-8774-4FC3-85F9-B966F87AA0F8}" srcOrd="0" destOrd="0" parTransId="{AD7B0E23-5D4F-4A14-8CAF-8851B19DC2CE}" sibTransId="{A43961DA-BC42-4AA1-8729-BA20BDE0A221}"/>
    <dgm:cxn modelId="{87C415F7-8DD1-4E00-8623-008385FD0FCC}" srcId="{9D982889-B77A-4933-ABF3-48B1B82B7579}" destId="{CE481E96-2911-4386-83C5-5F41395BAC36}" srcOrd="0" destOrd="0" parTransId="{0CF30E66-8FAD-4DCC-9235-53A071A45DCF}" sibTransId="{680B83F5-54DE-4545-8DB8-E0686C0FDC75}"/>
    <dgm:cxn modelId="{5665B0FE-CF99-4157-BC14-16E49F216878}" type="presParOf" srcId="{572C2607-E481-479A-B7DF-D363E0308BFC}" destId="{D95BFB8F-3317-481E-B4DB-8A6F9B9D5DBB}" srcOrd="0" destOrd="0" presId="urn:microsoft.com/office/officeart/2018/2/layout/IconVerticalSolidList"/>
    <dgm:cxn modelId="{49FC8466-02F9-45D8-9D9F-06708DE85F80}" type="presParOf" srcId="{D95BFB8F-3317-481E-B4DB-8A6F9B9D5DBB}" destId="{0E1F747F-C313-4A22-BF15-92E8593768E9}" srcOrd="0" destOrd="0" presId="urn:microsoft.com/office/officeart/2018/2/layout/IconVerticalSolidList"/>
    <dgm:cxn modelId="{07DB6D1C-0E3E-4EA9-9EDB-A99E9CAABDA1}" type="presParOf" srcId="{D95BFB8F-3317-481E-B4DB-8A6F9B9D5DBB}" destId="{951CC7B8-352F-4E97-B8C1-0EA2B2E16812}" srcOrd="1" destOrd="0" presId="urn:microsoft.com/office/officeart/2018/2/layout/IconVerticalSolidList"/>
    <dgm:cxn modelId="{4F9994D7-66C3-4C04-B7D9-3371A2350553}" type="presParOf" srcId="{D95BFB8F-3317-481E-B4DB-8A6F9B9D5DBB}" destId="{F7393225-8A20-489C-9D40-733FAC9D4A22}" srcOrd="2" destOrd="0" presId="urn:microsoft.com/office/officeart/2018/2/layout/IconVerticalSolidList"/>
    <dgm:cxn modelId="{7076AEF0-E293-4CFA-B195-B2E30BBDE2F8}" type="presParOf" srcId="{D95BFB8F-3317-481E-B4DB-8A6F9B9D5DBB}" destId="{6ADC245B-4F05-4E88-AB31-54D104C80020}" srcOrd="3" destOrd="0" presId="urn:microsoft.com/office/officeart/2018/2/layout/IconVerticalSolidList"/>
    <dgm:cxn modelId="{E94F1FFB-0061-4DA7-A2FF-AAFFCDAFB2C3}" type="presParOf" srcId="{572C2607-E481-479A-B7DF-D363E0308BFC}" destId="{CE8ACC61-FFE6-4948-B30D-94BFA75EC99F}" srcOrd="1" destOrd="0" presId="urn:microsoft.com/office/officeart/2018/2/layout/IconVerticalSolidList"/>
    <dgm:cxn modelId="{B61C7647-915E-4DBA-89A2-4946727074DA}" type="presParOf" srcId="{572C2607-E481-479A-B7DF-D363E0308BFC}" destId="{23ECDCC3-35DE-4732-BAF8-44043FD8D712}" srcOrd="2" destOrd="0" presId="urn:microsoft.com/office/officeart/2018/2/layout/IconVerticalSolidList"/>
    <dgm:cxn modelId="{44D48B65-0C58-43A3-A839-A5916B2A95AA}" type="presParOf" srcId="{23ECDCC3-35DE-4732-BAF8-44043FD8D712}" destId="{133C785A-53E5-4EF9-9FE9-ADC92A57FF3E}" srcOrd="0" destOrd="0" presId="urn:microsoft.com/office/officeart/2018/2/layout/IconVerticalSolidList"/>
    <dgm:cxn modelId="{F20E1E62-E0C8-469F-B976-E515F3C75E79}" type="presParOf" srcId="{23ECDCC3-35DE-4732-BAF8-44043FD8D712}" destId="{F93797B6-8242-498C-A54E-61C2667C245F}" srcOrd="1" destOrd="0" presId="urn:microsoft.com/office/officeart/2018/2/layout/IconVerticalSolidList"/>
    <dgm:cxn modelId="{C934559A-8BDF-440A-9246-1C3D694657C9}" type="presParOf" srcId="{23ECDCC3-35DE-4732-BAF8-44043FD8D712}" destId="{54B30363-67C0-4D82-90E5-56DE9D1D8AF7}" srcOrd="2" destOrd="0" presId="urn:microsoft.com/office/officeart/2018/2/layout/IconVerticalSolidList"/>
    <dgm:cxn modelId="{4AEA3CD2-CB4F-4DF4-844E-FAF412CD8A79}" type="presParOf" srcId="{23ECDCC3-35DE-4732-BAF8-44043FD8D712}" destId="{E7489910-45CE-4989-90F1-EF8F2D1A8A4D}" srcOrd="3" destOrd="0" presId="urn:microsoft.com/office/officeart/2018/2/layout/IconVerticalSolidList"/>
    <dgm:cxn modelId="{6B251F60-C7DD-4190-972E-DF3D89C075BE}" type="presParOf" srcId="{23ECDCC3-35DE-4732-BAF8-44043FD8D712}" destId="{F50474C4-2EC6-4B10-AC45-235022BD37B9}" srcOrd="4" destOrd="0" presId="urn:microsoft.com/office/officeart/2018/2/layout/IconVerticalSolidList"/>
    <dgm:cxn modelId="{0374CAC8-A61C-4285-A22F-3643770CDB64}" type="presParOf" srcId="{572C2607-E481-479A-B7DF-D363E0308BFC}" destId="{E63136F4-DF6A-40E7-AEB5-26526A6CA33B}" srcOrd="3" destOrd="0" presId="urn:microsoft.com/office/officeart/2018/2/layout/IconVerticalSolidList"/>
    <dgm:cxn modelId="{2CA86233-A295-4401-8D1F-0D7DB0B02CD3}" type="presParOf" srcId="{572C2607-E481-479A-B7DF-D363E0308BFC}" destId="{4CCE6FB8-2ABF-4EDD-9AC2-11FA87523965}" srcOrd="4" destOrd="0" presId="urn:microsoft.com/office/officeart/2018/2/layout/IconVerticalSolidList"/>
    <dgm:cxn modelId="{DD605024-4463-4359-A8B2-35415ED9C77A}" type="presParOf" srcId="{4CCE6FB8-2ABF-4EDD-9AC2-11FA87523965}" destId="{3995F84E-DF7F-4FFE-A9A6-4D349EC07F95}" srcOrd="0" destOrd="0" presId="urn:microsoft.com/office/officeart/2018/2/layout/IconVerticalSolidList"/>
    <dgm:cxn modelId="{9615478C-7337-4D85-A093-E818EC37DF66}" type="presParOf" srcId="{4CCE6FB8-2ABF-4EDD-9AC2-11FA87523965}" destId="{D0F201FD-2093-4602-B07F-107D42ACE194}" srcOrd="1" destOrd="0" presId="urn:microsoft.com/office/officeart/2018/2/layout/IconVerticalSolidList"/>
    <dgm:cxn modelId="{5973BDE2-5FB7-4AF3-9C2B-52C68FDA0CE0}" type="presParOf" srcId="{4CCE6FB8-2ABF-4EDD-9AC2-11FA87523965}" destId="{F96CCEA0-AEFB-40B8-A208-E51418DB967D}" srcOrd="2" destOrd="0" presId="urn:microsoft.com/office/officeart/2018/2/layout/IconVerticalSolidList"/>
    <dgm:cxn modelId="{04F82C7E-91EC-4C8F-A3AF-BCFCA7E9B1B8}" type="presParOf" srcId="{4CCE6FB8-2ABF-4EDD-9AC2-11FA87523965}" destId="{5B111661-7561-4C77-AC33-4F1F4DFE8DCF}" srcOrd="3" destOrd="0" presId="urn:microsoft.com/office/officeart/2018/2/layout/IconVerticalSolidList"/>
    <dgm:cxn modelId="{E245CB92-1CB2-43A0-AD55-00AC4BD36DF0}" type="presParOf" srcId="{4CCE6FB8-2ABF-4EDD-9AC2-11FA87523965}" destId="{93B5AA6A-02EE-42F2-BA86-69BCB985473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F747F-C313-4A22-BF15-92E8593768E9}">
      <dsp:nvSpPr>
        <dsp:cNvPr id="0" name=""/>
        <dsp:cNvSpPr/>
      </dsp:nvSpPr>
      <dsp:spPr>
        <a:xfrm>
          <a:off x="-503133" y="6468"/>
          <a:ext cx="10515600" cy="11622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1CC7B8-352F-4E97-B8C1-0EA2B2E16812}">
      <dsp:nvSpPr>
        <dsp:cNvPr id="0" name=""/>
        <dsp:cNvSpPr/>
      </dsp:nvSpPr>
      <dsp:spPr>
        <a:xfrm>
          <a:off x="-151539" y="267985"/>
          <a:ext cx="639262" cy="6392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DC245B-4F05-4E88-AB31-54D104C80020}">
      <dsp:nvSpPr>
        <dsp:cNvPr id="0" name=""/>
        <dsp:cNvSpPr/>
      </dsp:nvSpPr>
      <dsp:spPr>
        <a:xfrm>
          <a:off x="839318" y="6468"/>
          <a:ext cx="9170522" cy="1162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10" tIns="123010" rIns="123010" bIns="123010" numCol="1" spcCol="1270" anchor="ctr" anchorCtr="0">
          <a:noAutofit/>
        </a:bodyPr>
        <a:lstStyle/>
        <a:p>
          <a:pPr marL="0" lvl="0" indent="0" algn="l" defTabSz="1111250">
            <a:lnSpc>
              <a:spcPct val="90000"/>
            </a:lnSpc>
            <a:spcBef>
              <a:spcPct val="0"/>
            </a:spcBef>
            <a:spcAft>
              <a:spcPct val="35000"/>
            </a:spcAft>
            <a:buNone/>
          </a:pPr>
          <a:r>
            <a:rPr lang="en-US" sz="2500" kern="1200"/>
            <a:t>Usual answer to slow scripts: “Just use C. Or C++.”</a:t>
          </a:r>
        </a:p>
      </dsp:txBody>
      <dsp:txXfrm>
        <a:off x="839318" y="6468"/>
        <a:ext cx="9170522" cy="1162296"/>
      </dsp:txXfrm>
    </dsp:sp>
    <dsp:sp modelId="{133C785A-53E5-4EF9-9FE9-ADC92A57FF3E}">
      <dsp:nvSpPr>
        <dsp:cNvPr id="0" name=""/>
        <dsp:cNvSpPr/>
      </dsp:nvSpPr>
      <dsp:spPr>
        <a:xfrm>
          <a:off x="-503133" y="1459338"/>
          <a:ext cx="10515600" cy="1162296"/>
        </a:xfrm>
        <a:prstGeom prst="roundRect">
          <a:avLst>
            <a:gd name="adj" fmla="val 1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F93797B6-8242-498C-A54E-61C2667C245F}">
      <dsp:nvSpPr>
        <dsp:cNvPr id="0" name=""/>
        <dsp:cNvSpPr/>
      </dsp:nvSpPr>
      <dsp:spPr>
        <a:xfrm>
          <a:off x="-151539" y="1720855"/>
          <a:ext cx="639262" cy="6392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489910-45CE-4989-90F1-EF8F2D1A8A4D}">
      <dsp:nvSpPr>
        <dsp:cNvPr id="0" name=""/>
        <dsp:cNvSpPr/>
      </dsp:nvSpPr>
      <dsp:spPr>
        <a:xfrm>
          <a:off x="839318" y="1459338"/>
          <a:ext cx="4732020" cy="1162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10" tIns="123010" rIns="123010" bIns="123010" numCol="1" spcCol="1270" anchor="ctr" anchorCtr="0">
          <a:noAutofit/>
        </a:bodyPr>
        <a:lstStyle/>
        <a:p>
          <a:pPr marL="0" lvl="0" indent="0" algn="l" defTabSz="1111250">
            <a:lnSpc>
              <a:spcPct val="90000"/>
            </a:lnSpc>
            <a:spcBef>
              <a:spcPct val="0"/>
            </a:spcBef>
            <a:spcAft>
              <a:spcPct val="35000"/>
            </a:spcAft>
            <a:buNone/>
          </a:pPr>
          <a:r>
            <a:rPr lang="en-US" sz="2500" kern="1200"/>
            <a:t>Smaller systems</a:t>
          </a:r>
        </a:p>
      </dsp:txBody>
      <dsp:txXfrm>
        <a:off x="839318" y="1459338"/>
        <a:ext cx="4732020" cy="1162296"/>
      </dsp:txXfrm>
    </dsp:sp>
    <dsp:sp modelId="{F50474C4-2EC6-4B10-AC45-235022BD37B9}">
      <dsp:nvSpPr>
        <dsp:cNvPr id="0" name=""/>
        <dsp:cNvSpPr/>
      </dsp:nvSpPr>
      <dsp:spPr>
        <a:xfrm>
          <a:off x="4562444" y="1459338"/>
          <a:ext cx="6456289" cy="1162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10" tIns="123010" rIns="123010" bIns="123010" numCol="1" spcCol="1270" anchor="ctr" anchorCtr="0">
          <a:noAutofit/>
        </a:bodyPr>
        <a:lstStyle/>
        <a:p>
          <a:pPr marL="0" lvl="0" indent="0" algn="l" defTabSz="800100">
            <a:lnSpc>
              <a:spcPct val="90000"/>
            </a:lnSpc>
            <a:spcBef>
              <a:spcPct val="0"/>
            </a:spcBef>
            <a:spcAft>
              <a:spcPct val="35000"/>
            </a:spcAft>
            <a:buNone/>
          </a:pPr>
          <a:r>
            <a:rPr lang="en-US" sz="1800" kern="1200"/>
            <a:t>Raspberry Pi and other single board computers</a:t>
          </a:r>
        </a:p>
        <a:p>
          <a:pPr marL="0" lvl="0" indent="0" algn="l" defTabSz="800100">
            <a:lnSpc>
              <a:spcPct val="90000"/>
            </a:lnSpc>
            <a:spcBef>
              <a:spcPct val="0"/>
            </a:spcBef>
            <a:spcAft>
              <a:spcPct val="35000"/>
            </a:spcAft>
            <a:buNone/>
          </a:pPr>
          <a:r>
            <a:rPr lang="en-US" sz="1800" kern="1200"/>
            <a:t>TX2 and Nano and other SBCs that do machine learning</a:t>
          </a:r>
        </a:p>
        <a:p>
          <a:pPr marL="0" lvl="0" indent="0" algn="l" defTabSz="800100">
            <a:lnSpc>
              <a:spcPct val="90000"/>
            </a:lnSpc>
            <a:spcBef>
              <a:spcPct val="0"/>
            </a:spcBef>
            <a:spcAft>
              <a:spcPct val="35000"/>
            </a:spcAft>
            <a:buNone/>
          </a:pPr>
          <a:r>
            <a:rPr lang="en-US" sz="1800" kern="1200"/>
            <a:t>CircuitPython and microcontrollers</a:t>
          </a:r>
        </a:p>
      </dsp:txBody>
      <dsp:txXfrm>
        <a:off x="4562444" y="1459338"/>
        <a:ext cx="6456289" cy="1162296"/>
      </dsp:txXfrm>
    </dsp:sp>
    <dsp:sp modelId="{3995F84E-DF7F-4FFE-A9A6-4D349EC07F95}">
      <dsp:nvSpPr>
        <dsp:cNvPr id="0" name=""/>
        <dsp:cNvSpPr/>
      </dsp:nvSpPr>
      <dsp:spPr>
        <a:xfrm>
          <a:off x="-503133" y="2912209"/>
          <a:ext cx="10515600" cy="1162296"/>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D0F201FD-2093-4602-B07F-107D42ACE194}">
      <dsp:nvSpPr>
        <dsp:cNvPr id="0" name=""/>
        <dsp:cNvSpPr/>
      </dsp:nvSpPr>
      <dsp:spPr>
        <a:xfrm>
          <a:off x="-151539" y="3173725"/>
          <a:ext cx="639262" cy="6392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111661-7561-4C77-AC33-4F1F4DFE8DCF}">
      <dsp:nvSpPr>
        <dsp:cNvPr id="0" name=""/>
        <dsp:cNvSpPr/>
      </dsp:nvSpPr>
      <dsp:spPr>
        <a:xfrm>
          <a:off x="839318" y="2912209"/>
          <a:ext cx="4732020" cy="1162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10" tIns="123010" rIns="123010" bIns="123010" numCol="1" spcCol="1270" anchor="ctr" anchorCtr="0">
          <a:noAutofit/>
        </a:bodyPr>
        <a:lstStyle/>
        <a:p>
          <a:pPr marL="0" lvl="0" indent="0" algn="l" defTabSz="1111250">
            <a:lnSpc>
              <a:spcPct val="90000"/>
            </a:lnSpc>
            <a:spcBef>
              <a:spcPct val="0"/>
            </a:spcBef>
            <a:spcAft>
              <a:spcPct val="35000"/>
            </a:spcAft>
            <a:buNone/>
          </a:pPr>
          <a:r>
            <a:rPr lang="en-US" sz="2500" kern="1200"/>
            <a:t>Smarter systems</a:t>
          </a:r>
        </a:p>
      </dsp:txBody>
      <dsp:txXfrm>
        <a:off x="839318" y="2912209"/>
        <a:ext cx="4732020" cy="1162296"/>
      </dsp:txXfrm>
    </dsp:sp>
    <dsp:sp modelId="{93B5AA6A-02EE-42F2-BA86-69BCB9854731}">
      <dsp:nvSpPr>
        <dsp:cNvPr id="0" name=""/>
        <dsp:cNvSpPr/>
      </dsp:nvSpPr>
      <dsp:spPr>
        <a:xfrm>
          <a:off x="4679864" y="2912209"/>
          <a:ext cx="6221448" cy="1162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10" tIns="123010" rIns="123010" bIns="123010" numCol="1" spcCol="1270" anchor="ctr" anchorCtr="0">
          <a:noAutofit/>
        </a:bodyPr>
        <a:lstStyle/>
        <a:p>
          <a:pPr marL="0" lvl="0" indent="0" algn="l" defTabSz="800100">
            <a:lnSpc>
              <a:spcPct val="90000"/>
            </a:lnSpc>
            <a:spcBef>
              <a:spcPct val="0"/>
            </a:spcBef>
            <a:spcAft>
              <a:spcPct val="35000"/>
            </a:spcAft>
            <a:buNone/>
          </a:pPr>
          <a:r>
            <a:rPr lang="en-US" sz="1800" kern="1200"/>
            <a:t>AI: ML, DL, SVMs, all the acronyms</a:t>
          </a:r>
        </a:p>
        <a:p>
          <a:pPr marL="0" lvl="0" indent="0" algn="l" defTabSz="800100">
            <a:lnSpc>
              <a:spcPct val="90000"/>
            </a:lnSpc>
            <a:spcBef>
              <a:spcPct val="0"/>
            </a:spcBef>
            <a:spcAft>
              <a:spcPct val="35000"/>
            </a:spcAft>
            <a:buNone/>
          </a:pPr>
          <a:r>
            <a:rPr lang="en-US" sz="1800" kern="1200"/>
            <a:t>Video processing</a:t>
          </a:r>
        </a:p>
      </dsp:txBody>
      <dsp:txXfrm>
        <a:off x="4679864" y="2912209"/>
        <a:ext cx="6221448" cy="11622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11B71C-5396-48B9-A987-477CC967EE5C}" type="datetimeFigureOut">
              <a:rPr lang="en-US" smtClean="0"/>
              <a:t>7/15/19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F3DB4-0815-4812-82D0-BB0853DCCCF2}" type="slidenum">
              <a:rPr lang="en-US" smtClean="0"/>
              <a:t>‹#›</a:t>
            </a:fld>
            <a:endParaRPr lang="en-US"/>
          </a:p>
        </p:txBody>
      </p:sp>
    </p:spTree>
    <p:extLst>
      <p:ext uri="{BB962C8B-B14F-4D97-AF65-F5344CB8AC3E}">
        <p14:creationId xmlns:p14="http://schemas.microsoft.com/office/powerpoint/2010/main" val="2447684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ivolaks.com/posts/profiling-python/"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jvns.ca/blog/2018/04/16/new-perf-zin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jvns.ca/blog/2018/04/16/new-perf-zin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rivolaks.com/posts/profiling-pyth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Take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Printed papers for butterflies</a:t>
            </a:r>
          </a:p>
          <a:p>
            <a:r>
              <a:rPr lang="en-US" dirty="0"/>
              <a:t>Backup notes</a:t>
            </a:r>
          </a:p>
          <a:p>
            <a:r>
              <a:rPr lang="en-US" u="none" dirty="0"/>
              <a:t>USB Mouse</a:t>
            </a:r>
          </a:p>
          <a:p>
            <a:endParaRPr lang="en-US" dirty="0"/>
          </a:p>
          <a:p>
            <a:r>
              <a:rPr lang="en-US" dirty="0"/>
              <a:t>Need to have opened</a:t>
            </a:r>
          </a:p>
          <a:p>
            <a:r>
              <a:rPr lang="en-US" dirty="0"/>
              <a:t>Browser at 150% to embedded.fm, </a:t>
            </a:r>
            <a:r>
              <a:rPr lang="en-US" dirty="0" err="1"/>
              <a:t>github</a:t>
            </a:r>
            <a:r>
              <a:rPr lang="en-US" dirty="0"/>
              <a:t> with this project, </a:t>
            </a:r>
            <a:r>
              <a:rPr lang="en-US" dirty="0">
                <a:hlinkClick r:id="rId3"/>
              </a:rPr>
              <a:t>https://rivolaks.com/posts/profiling-python/</a:t>
            </a:r>
            <a:r>
              <a:rPr lang="en-US" dirty="0"/>
              <a:t>, </a:t>
            </a:r>
            <a:r>
              <a:rPr lang="en-US" dirty="0">
                <a:hlinkClick r:id="rId4"/>
              </a:rPr>
              <a:t>https://jvns.ca/blog/2018/04/16/new-perf-zine/</a:t>
            </a:r>
            <a:r>
              <a:rPr lang="en-US" dirty="0"/>
              <a:t> godbolt.org</a:t>
            </a:r>
          </a:p>
          <a:p>
            <a:r>
              <a:rPr lang="en-US" dirty="0" err="1"/>
              <a:t>VSCode</a:t>
            </a:r>
            <a:r>
              <a:rPr lang="en-US" dirty="0"/>
              <a:t> with cleaned project and terminal up, font size of editor and terminal set to 20</a:t>
            </a:r>
          </a:p>
          <a:p>
            <a:r>
              <a:rPr lang="en-US" dirty="0"/>
              <a:t>WSL: export PS1="$ "</a:t>
            </a:r>
          </a:p>
          <a:p>
            <a:endParaRPr lang="en-US" dirty="0"/>
          </a:p>
          <a:p>
            <a:r>
              <a:rPr lang="en-US" dirty="0"/>
              <a:t>PowerPoint</a:t>
            </a:r>
          </a:p>
          <a:p>
            <a:r>
              <a:rPr lang="en-US" dirty="0" err="1"/>
              <a:t>Cmd</a:t>
            </a:r>
            <a:r>
              <a:rPr lang="en-US" dirty="0"/>
              <a:t> to correct directory: \Users\elecia\</a:t>
            </a:r>
            <a:r>
              <a:rPr lang="en-US" dirty="0" err="1"/>
              <a:t>personalProjects</a:t>
            </a:r>
            <a:r>
              <a:rPr lang="en-US" dirty="0"/>
              <a:t>\Presentations\</a:t>
            </a:r>
            <a:r>
              <a:rPr lang="en-US" dirty="0" err="1"/>
              <a:t>OptimizingPython</a:t>
            </a:r>
            <a:r>
              <a:rPr lang="en-US" dirty="0"/>
              <a:t>\</a:t>
            </a:r>
            <a:r>
              <a:rPr lang="en-US" dirty="0" err="1"/>
              <a:t>src</a:t>
            </a:r>
            <a:endParaRPr lang="en-US" dirty="0"/>
          </a:p>
          <a:p>
            <a:endParaRPr lang="en-US" dirty="0"/>
          </a:p>
          <a:p>
            <a:r>
              <a:rPr lang="en-US" dirty="0"/>
              <a:t>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evening </a:t>
            </a:r>
            <a:r>
              <a:rPr lang="en-US" dirty="0" err="1"/>
              <a:t>PyLadies</a:t>
            </a:r>
            <a:r>
              <a:rPr lang="en-US" dirty="0"/>
              <a:t> and </a:t>
            </a:r>
            <a:r>
              <a:rPr lang="en-US" dirty="0" err="1"/>
              <a:t>GentleBeings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Elecia White.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goal tonight is to give you some tools to optimize python.</a:t>
            </a:r>
          </a:p>
          <a:p>
            <a:endParaRPr lang="en-US" dirty="0"/>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a:t>
            </a:fld>
            <a:endParaRPr lang="en-US"/>
          </a:p>
        </p:txBody>
      </p:sp>
    </p:spTree>
    <p:extLst>
      <p:ext uri="{BB962C8B-B14F-4D97-AF65-F5344CB8AC3E}">
        <p14:creationId xmlns:p14="http://schemas.microsoft.com/office/powerpoint/2010/main" val="2133876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from profilers and graphs, we need to get start having snake jokes. </a:t>
            </a:r>
          </a:p>
          <a:p>
            <a:endParaRPr lang="en-US" dirty="0"/>
          </a:p>
          <a:p>
            <a:r>
              <a:rPr lang="en-US" dirty="0"/>
              <a:t>Actually, threads… </a:t>
            </a:r>
          </a:p>
          <a:p>
            <a:endParaRPr lang="en-US" dirty="0"/>
          </a:p>
          <a:p>
            <a:r>
              <a:rPr lang="en-US" dirty="0"/>
              <a:t>Why calculate one version of pi at a time, I have four processors?</a:t>
            </a:r>
          </a:p>
          <a:p>
            <a:r>
              <a:rPr lang="en-US" dirty="0"/>
              <a:t>Why not calculate four?</a:t>
            </a:r>
          </a:p>
          <a:p>
            <a:r>
              <a:rPr lang="en-US" dirty="0"/>
              <a:t>Python has “threads”</a:t>
            </a:r>
          </a:p>
          <a:p>
            <a:endParaRPr lang="en-US" dirty="0"/>
          </a:p>
          <a:p>
            <a:r>
              <a:rPr lang="en-US" dirty="0"/>
              <a:t>Global interpreter lock: GIL</a:t>
            </a:r>
          </a:p>
          <a:p>
            <a:endParaRPr lang="en-US" dirty="0"/>
          </a:p>
          <a:p>
            <a:r>
              <a:rPr lang="en-US" dirty="0"/>
              <a:t>You can’t use real threads in python…. Memory management is not thread safe</a:t>
            </a:r>
          </a:p>
          <a:p>
            <a:endParaRPr lang="en-US" dirty="0"/>
          </a:p>
          <a:p>
            <a:r>
              <a:rPr lang="en-US" dirty="0"/>
              <a:t>Unless you use a library like </a:t>
            </a:r>
            <a:r>
              <a:rPr lang="en-US" dirty="0" err="1"/>
              <a:t>Gstreamer</a:t>
            </a:r>
            <a:r>
              <a:rPr lang="en-US" dirty="0"/>
              <a:t> or TensorFlow that cheats</a:t>
            </a:r>
          </a:p>
          <a:p>
            <a:endParaRPr lang="en-US" dirty="0"/>
          </a:p>
          <a:p>
            <a:r>
              <a:rPr lang="en-US" dirty="0"/>
              <a:t>When you get there, well, profiling becomes difficult and other tools may be more helpful. Why?</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10</a:t>
            </a:fld>
            <a:endParaRPr lang="en-US"/>
          </a:p>
        </p:txBody>
      </p:sp>
    </p:spTree>
    <p:extLst>
      <p:ext uri="{BB962C8B-B14F-4D97-AF65-F5344CB8AC3E}">
        <p14:creationId xmlns:p14="http://schemas.microsoft.com/office/powerpoint/2010/main" val="217326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we’ve been using deterministic profilers. But when you have multiple threads or a very computationally intensive program, you need to switch to a statistical profiler.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explain the different using butterflies. </a:t>
            </a:r>
          </a:p>
          <a:p>
            <a:endParaRPr lang="en-US" dirty="0"/>
          </a:p>
          <a:p>
            <a:r>
              <a:rPr lang="en-US" dirty="0"/>
              <a:t>Demonstrate a deterministically profiled system of drawing a butterfly. Loosely, each section is timed, like our original timer profilers.</a:t>
            </a:r>
          </a:p>
          <a:p>
            <a:endParaRPr lang="en-US" dirty="0"/>
          </a:p>
          <a:p>
            <a:r>
              <a:rPr lang="en-US" dirty="0"/>
              <a:t>See </a:t>
            </a:r>
            <a:r>
              <a:rPr lang="en-US"/>
              <a:t>Butterfly document.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Wing outline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Antenna</a:t>
            </a:r>
          </a:p>
          <a:p>
            <a:r>
              <a:rPr lang="en-US" dirty="0"/>
              <a:t>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Legs</a:t>
            </a:r>
          </a:p>
          <a:p>
            <a:r>
              <a:rPr lang="en-US" dirty="0"/>
              <a:t>Wing decoration</a:t>
            </a:r>
          </a:p>
          <a:p>
            <a:r>
              <a:rPr lang="en-US" dirty="0"/>
              <a:t>Other decoration</a:t>
            </a:r>
          </a:p>
          <a:p>
            <a:r>
              <a:rPr lang="en-US" dirty="0"/>
              <a:t>Background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instead of following the processor through what it is doing, we could just ask it every once in awhile? Over enough time, it should work out.</a:t>
            </a:r>
          </a:p>
          <a:p>
            <a:endParaRPr lang="en-US" dirty="0"/>
          </a:p>
          <a:p>
            <a:r>
              <a:rPr lang="en-US" dirty="0"/>
              <a:t>Everyone, please pull out pen and paper or grab a marker and go to the board.</a:t>
            </a:r>
          </a:p>
          <a:p>
            <a:r>
              <a:rPr lang="en-US" dirty="0"/>
              <a:t>draw a butterfly</a:t>
            </a:r>
          </a:p>
          <a:p>
            <a:endParaRPr lang="en-US" dirty="0"/>
          </a:p>
          <a:p>
            <a:r>
              <a:rPr lang="en-US" dirty="0"/>
              <a:t>Stop a few times, important to not stop every second precisely because computers have clocks</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11</a:t>
            </a:fld>
            <a:endParaRPr lang="en-US"/>
          </a:p>
        </p:txBody>
      </p:sp>
    </p:spTree>
    <p:extLst>
      <p:ext uri="{BB962C8B-B14F-4D97-AF65-F5344CB8AC3E}">
        <p14:creationId xmlns:p14="http://schemas.microsoft.com/office/powerpoint/2010/main" val="1833204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There are python tools but remember what I said about GIL and python not having real threads? That means your profilers are not as good.</a:t>
            </a:r>
          </a:p>
          <a:p>
            <a:pPr lvl="0"/>
            <a:endParaRPr lang="en-US" dirty="0"/>
          </a:p>
          <a:p>
            <a:pPr lvl="0"/>
            <a:r>
              <a:rPr lang="en-US" dirty="0">
                <a:hlinkClick r:id="rId3"/>
              </a:rPr>
              <a:t>https://jvns.ca/blog/2018/04/16/new-perf-zine/</a:t>
            </a:r>
            <a:endParaRPr lang="en-US" dirty="0"/>
          </a:p>
          <a:p>
            <a:pPr lvl="0"/>
            <a:endParaRPr lang="en-US" dirty="0"/>
          </a:p>
          <a:p>
            <a:pPr lvl="0"/>
            <a:r>
              <a:rPr lang="en-US" dirty="0"/>
              <a:t>Sledgehammer tools from Linux</a:t>
            </a:r>
          </a:p>
          <a:p>
            <a:pPr lvl="0"/>
            <a:r>
              <a:rPr lang="en-US" dirty="0"/>
              <a:t>Shows everything, big picture</a:t>
            </a:r>
          </a:p>
          <a:p>
            <a:pPr lvl="0"/>
            <a:r>
              <a:rPr lang="en-US" dirty="0"/>
              <a:t>Easy to see where things go but if you are optimizing one thing, easy to get distracted</a:t>
            </a:r>
          </a:p>
          <a:p>
            <a:pPr lvl="0"/>
            <a:endParaRPr lang="en-US" dirty="0"/>
          </a:p>
          <a:p>
            <a:pPr lvl="0"/>
            <a:r>
              <a:rPr lang="en-US" dirty="0"/>
              <a:t>Ignore </a:t>
            </a:r>
            <a:r>
              <a:rPr lang="en-US" dirty="0" err="1"/>
              <a:t>init</a:t>
            </a:r>
            <a:r>
              <a:rPr lang="en-US" dirty="0"/>
              <a:t>! Look at runtime.</a:t>
            </a:r>
          </a:p>
          <a:p>
            <a:pPr lvl="0"/>
            <a:endParaRPr lang="en-US" dirty="0"/>
          </a:p>
          <a:p>
            <a:pPr lvl="0"/>
            <a:r>
              <a:rPr lang="en-US" dirty="0"/>
              <a:t>Remember: only optimize the bottlenecks</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12</a:t>
            </a:fld>
            <a:endParaRPr lang="en-US"/>
          </a:p>
        </p:txBody>
      </p:sp>
    </p:spTree>
    <p:extLst>
      <p:ext uri="{BB962C8B-B14F-4D97-AF65-F5344CB8AC3E}">
        <p14:creationId xmlns:p14="http://schemas.microsoft.com/office/powerpoint/2010/main" val="2689657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Whew, multiple processors and Linux tools, </a:t>
            </a:r>
          </a:p>
          <a:p>
            <a:r>
              <a:rPr lang="en-US" dirty="0"/>
              <a:t>I’m an embedded software engineer, this has all been software so I feel the need to add some hardware here</a:t>
            </a:r>
          </a:p>
          <a:p>
            <a:endParaRPr lang="en-US" dirty="0"/>
          </a:p>
          <a:p>
            <a:r>
              <a:rPr lang="en-US" dirty="0"/>
              <a:t>Hansel and </a:t>
            </a:r>
            <a:r>
              <a:rPr lang="en-US" dirty="0" err="1"/>
              <a:t>GPIOtel</a:t>
            </a:r>
            <a:endParaRPr lang="en-US" dirty="0"/>
          </a:p>
          <a:p>
            <a:r>
              <a:rPr lang="en-US" dirty="0"/>
              <a:t>Set Breadcrumb GPIOs</a:t>
            </a:r>
          </a:p>
          <a:p>
            <a:endParaRPr lang="en-US" dirty="0"/>
          </a:p>
          <a:p>
            <a:r>
              <a:rPr lang="en-US" dirty="0"/>
              <a:t>One reason to optimize is to run on smaller microcontrollers</a:t>
            </a:r>
          </a:p>
          <a:p>
            <a:r>
              <a:rPr lang="en-US" dirty="0"/>
              <a:t>Circuit Python, Micro Python</a:t>
            </a:r>
          </a:p>
          <a:p>
            <a:endParaRPr lang="en-US" dirty="0"/>
          </a:p>
          <a:p>
            <a:r>
              <a:rPr lang="en-US" dirty="0"/>
              <a:t>** For </a:t>
            </a:r>
            <a:r>
              <a:rPr lang="en-US" dirty="0" err="1"/>
              <a:t>PyLadies</a:t>
            </a:r>
            <a:r>
              <a:rPr lang="en-US" dirty="0"/>
              <a:t> Santa Cruz, I will loan you a tool if you want, I have extras</a:t>
            </a:r>
          </a:p>
          <a:p>
            <a:endParaRPr lang="en-US" dirty="0"/>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13</a:t>
            </a:fld>
            <a:endParaRPr lang="en-US"/>
          </a:p>
        </p:txBody>
      </p:sp>
    </p:spTree>
    <p:extLst>
      <p:ext uri="{BB962C8B-B14F-4D97-AF65-F5344CB8AC3E}">
        <p14:creationId xmlns:p14="http://schemas.microsoft.com/office/powerpoint/2010/main" val="3147447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talk was called Optimizing Python but we’ve mostly talked about profiling.</a:t>
            </a:r>
          </a:p>
          <a:p>
            <a:endParaRPr lang="en-US" dirty="0"/>
          </a:p>
          <a:p>
            <a:r>
              <a:rPr lang="en-US" dirty="0"/>
              <a:t>Optimizing is often about finding the right algorithm and using the language efficiently.</a:t>
            </a:r>
          </a:p>
          <a:p>
            <a:r>
              <a:rPr lang="en-US" dirty="0"/>
              <a:t>It is about using the tools that are there</a:t>
            </a:r>
          </a:p>
          <a:p>
            <a:r>
              <a:rPr lang="en-US" dirty="0"/>
              <a:t>Python is an expressive language: tell it what you want to do, not how to do it</a:t>
            </a:r>
          </a:p>
          <a:p>
            <a:r>
              <a:rPr lang="en-US" dirty="0"/>
              <a:t>	Idiomatic Python: slices and lambdas (can be harder to read and develop)</a:t>
            </a:r>
          </a:p>
          <a:p>
            <a:r>
              <a:rPr lang="en-US" dirty="0"/>
              <a:t>	Pandas: if you are using a for loop you are doing it wrong; true of a lot of python</a:t>
            </a:r>
          </a:p>
          <a:p>
            <a:endParaRPr lang="en-US" dirty="0"/>
          </a:p>
          <a:p>
            <a:r>
              <a:rPr lang="en-US" dirty="0"/>
              <a:t>Profiling should show you are in NumPy or Pandas or TensorFlow or a </a:t>
            </a:r>
            <a:r>
              <a:rPr lang="en-US" dirty="0" err="1"/>
              <a:t>builtin</a:t>
            </a:r>
            <a:r>
              <a:rPr lang="en-US" dirty="0"/>
              <a:t> function. </a:t>
            </a:r>
          </a:p>
          <a:p>
            <a:endParaRPr lang="en-US" dirty="0"/>
          </a:p>
          <a:p>
            <a:r>
              <a:rPr lang="en-US" dirty="0"/>
              <a:t>This was why I started talking about interpreted languages vs compiled. </a:t>
            </a:r>
          </a:p>
          <a:p>
            <a:r>
              <a:rPr lang="en-US" dirty="0"/>
              <a:t>You want to use something that is compiled, Ideally compiled and optimized by other people.</a:t>
            </a:r>
          </a:p>
          <a:p>
            <a:endParaRPr lang="en-US" dirty="0"/>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14</a:t>
            </a:fld>
            <a:endParaRPr lang="en-US"/>
          </a:p>
        </p:txBody>
      </p:sp>
    </p:spTree>
    <p:extLst>
      <p:ext uri="{BB962C8B-B14F-4D97-AF65-F5344CB8AC3E}">
        <p14:creationId xmlns:p14="http://schemas.microsoft.com/office/powerpoint/2010/main" val="4165174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hate having slides read aloud to me but it is either that or a quiz, I want to know if these make more sense to you. Which would you prefer?</a:t>
            </a:r>
          </a:p>
          <a:p>
            <a:endParaRPr lang="en-US" dirty="0"/>
          </a:p>
          <a:p>
            <a:pPr marL="171450" indent="-171450">
              <a:buFont typeface="Arial" panose="020B0604020202020204" pitchFamily="34" charset="0"/>
              <a:buChar char="•"/>
            </a:pPr>
            <a:r>
              <a:rPr lang="en-US" sz="1200" dirty="0">
                <a:solidFill>
                  <a:srgbClr val="000000"/>
                </a:solidFill>
              </a:rPr>
              <a:t>Python is interpreted, not compiled. It isn’t </a:t>
            </a:r>
            <a:r>
              <a:rPr lang="en-US" sz="1200" b="1" dirty="0">
                <a:solidFill>
                  <a:srgbClr val="000000"/>
                </a:solidFill>
              </a:rPr>
              <a:t>always</a:t>
            </a:r>
            <a:r>
              <a:rPr lang="en-US" sz="1200" dirty="0">
                <a:solidFill>
                  <a:srgbClr val="000000"/>
                </a:solidFill>
              </a:rPr>
              <a:t> slower.</a:t>
            </a:r>
          </a:p>
          <a:p>
            <a:pPr marL="628650" lvl="1" indent="-171450">
              <a:buFont typeface="Arial" panose="020B0604020202020204" pitchFamily="34" charset="0"/>
              <a:buChar char="•"/>
            </a:pPr>
            <a:r>
              <a:rPr lang="en-US" sz="1200" dirty="0">
                <a:solidFill>
                  <a:srgbClr val="000000"/>
                </a:solidFill>
              </a:rPr>
              <a:t>Why is an interpreted language slower than a compiled one?</a:t>
            </a:r>
          </a:p>
          <a:p>
            <a:pPr marL="628650" lvl="1"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You should only optimize bottlenecks.</a:t>
            </a:r>
          </a:p>
          <a:p>
            <a:pPr marL="628650" lvl="1" indent="-171450">
              <a:buFont typeface="Arial" panose="020B0604020202020204" pitchFamily="34" charset="0"/>
              <a:buChar char="•"/>
            </a:pPr>
            <a:r>
              <a:rPr lang="en-US" sz="1200" dirty="0">
                <a:solidFill>
                  <a:srgbClr val="000000"/>
                </a:solidFill>
              </a:rPr>
              <a:t>What should you not optimize? (Fast parts, </a:t>
            </a:r>
            <a:r>
              <a:rPr lang="en-US" sz="1200" dirty="0" err="1">
                <a:solidFill>
                  <a:srgbClr val="000000"/>
                </a:solidFill>
              </a:rPr>
              <a:t>init</a:t>
            </a:r>
            <a:r>
              <a:rPr lang="en-US" sz="1200" dirty="0">
                <a:solidFill>
                  <a:srgbClr val="000000"/>
                </a:solidFill>
              </a:rPr>
              <a:t>, things you don’t care about)</a:t>
            </a:r>
          </a:p>
          <a:p>
            <a:pPr marL="171450"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Using print to profile your code is easy though slightly fussy.</a:t>
            </a:r>
          </a:p>
          <a:p>
            <a:pPr marL="628650" lvl="1" indent="-171450">
              <a:buFont typeface="Arial" panose="020B0604020202020204" pitchFamily="34" charset="0"/>
              <a:buChar char="•"/>
            </a:pPr>
            <a:r>
              <a:rPr lang="en-US" sz="1200" dirty="0">
                <a:solidFill>
                  <a:srgbClr val="000000"/>
                </a:solidFill>
              </a:rPr>
              <a:t>If you get wildly different results each time your run your program, what are some of the things you can do?</a:t>
            </a:r>
          </a:p>
          <a:p>
            <a:pPr marL="171450"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There is a built-in Python profiler that is pretty good.</a:t>
            </a:r>
          </a:p>
          <a:p>
            <a:pPr marL="628650" lvl="1" indent="-171450">
              <a:buFont typeface="Arial" panose="020B0604020202020204" pitchFamily="34" charset="0"/>
              <a:buChar char="•"/>
            </a:pPr>
            <a:r>
              <a:rPr lang="en-US" sz="1200" dirty="0">
                <a:solidFill>
                  <a:srgbClr val="000000"/>
                </a:solidFill>
              </a:rPr>
              <a:t>What is your favorite sort method for looking a profiler results?</a:t>
            </a:r>
          </a:p>
          <a:p>
            <a:pPr marL="628650" lvl="1"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Threads make code go faster but profiling harder.</a:t>
            </a:r>
          </a:p>
          <a:p>
            <a:pPr marL="628650" lvl="1" indent="-171450">
              <a:buFont typeface="Arial" panose="020B0604020202020204" pitchFamily="34" charset="0"/>
              <a:buChar char="•"/>
            </a:pPr>
            <a:r>
              <a:rPr lang="en-US" sz="1200" dirty="0">
                <a:solidFill>
                  <a:srgbClr val="000000"/>
                </a:solidFill>
              </a:rPr>
              <a:t>Is the GIL good or bad? </a:t>
            </a:r>
            <a:r>
              <a:rPr lang="en-US" sz="1200" dirty="0" err="1">
                <a:solidFill>
                  <a:srgbClr val="000000"/>
                </a:solidFill>
              </a:rPr>
              <a:t>Why?s</a:t>
            </a:r>
            <a:endParaRPr lang="en-US" sz="1200" dirty="0">
              <a:solidFill>
                <a:srgbClr val="000000"/>
              </a:solidFill>
            </a:endParaRPr>
          </a:p>
          <a:p>
            <a:pPr marL="171450"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Deterministic and statistical profilers each have their own place.</a:t>
            </a:r>
          </a:p>
          <a:p>
            <a:pPr marL="628650" lvl="1" indent="-171450">
              <a:buFont typeface="Arial" panose="020B0604020202020204" pitchFamily="34" charset="0"/>
              <a:buChar char="•"/>
            </a:pPr>
            <a:r>
              <a:rPr lang="en-US" sz="1200" dirty="0">
                <a:solidFill>
                  <a:srgbClr val="000000"/>
                </a:solidFill>
              </a:rPr>
              <a:t>Which is the hare and which is the tortoise with respect to different kinds of profilers, why?</a:t>
            </a:r>
          </a:p>
          <a:p>
            <a:pPr marL="628650" lvl="1"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Visualization is to profiling as graphs are to data.</a:t>
            </a:r>
          </a:p>
          <a:p>
            <a:pPr marL="628650" lvl="1" indent="-171450">
              <a:buFont typeface="Arial" panose="020B0604020202020204" pitchFamily="34" charset="0"/>
              <a:buChar char="•"/>
            </a:pPr>
            <a:r>
              <a:rPr lang="en-US" sz="1200" dirty="0">
                <a:solidFill>
                  <a:srgbClr val="000000"/>
                </a:solidFill>
              </a:rPr>
              <a:t>What kind of viz is most useful? (Trick question: anything that is useful at the time)</a:t>
            </a:r>
          </a:p>
          <a:p>
            <a:pPr marL="628650" lvl="1"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Linux tools may be more useful that Python profilers.</a:t>
            </a:r>
          </a:p>
          <a:p>
            <a:pPr marL="628650" lvl="1" indent="-171450">
              <a:buFont typeface="Arial" panose="020B0604020202020204" pitchFamily="34" charset="0"/>
              <a:buChar char="•"/>
            </a:pPr>
            <a:r>
              <a:rPr lang="en-US" sz="1200" dirty="0">
                <a:solidFill>
                  <a:srgbClr val="000000"/>
                </a:solidFill>
              </a:rPr>
              <a:t>Where do you go to learn more about perf?</a:t>
            </a:r>
          </a:p>
          <a:p>
            <a:pPr marL="628650" lvl="1"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GPIOs and oscilloscopes are more fun anyway.</a:t>
            </a:r>
          </a:p>
          <a:p>
            <a:pPr marL="628650" lvl="1" indent="-171450">
              <a:buFont typeface="Arial" panose="020B0604020202020204" pitchFamily="34" charset="0"/>
              <a:buChar char="•"/>
            </a:pPr>
            <a:r>
              <a:rPr lang="en-US" sz="1200" dirty="0">
                <a:solidFill>
                  <a:srgbClr val="000000"/>
                </a:solidFill>
              </a:rPr>
              <a:t>Where can you get a logic analyzer?</a:t>
            </a: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15</a:t>
            </a:fld>
            <a:endParaRPr lang="en-US"/>
          </a:p>
        </p:txBody>
      </p:sp>
    </p:spTree>
    <p:extLst>
      <p:ext uri="{BB962C8B-B14F-4D97-AF65-F5344CB8AC3E}">
        <p14:creationId xmlns:p14="http://schemas.microsoft.com/office/powerpoint/2010/main" val="2208901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16</a:t>
            </a:fld>
            <a:endParaRPr lang="en-US"/>
          </a:p>
        </p:txBody>
      </p:sp>
    </p:spTree>
    <p:extLst>
      <p:ext uri="{BB962C8B-B14F-4D97-AF65-F5344CB8AC3E}">
        <p14:creationId xmlns:p14="http://schemas.microsoft.com/office/powerpoint/2010/main" val="1146996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talk about the elephant in the room: why are you optimizing? Python is easy to use but not the fastest language. While you think about why you’d optimize python I have an egregiously long quote to read you.</a:t>
            </a:r>
          </a:p>
          <a:p>
            <a:endParaRPr lang="en-US" dirty="0"/>
          </a:p>
          <a:p>
            <a:r>
              <a:rPr lang="en-US" dirty="0"/>
              <a:t>Guido Van Rossum, author of the python programming language, was asked about Python being slow. His response was excellent</a:t>
            </a:r>
          </a:p>
          <a:p>
            <a:endParaRPr lang="en-US" dirty="0"/>
          </a:p>
          <a:p>
            <a:r>
              <a:rPr lang="en-US" b="1" dirty="0"/>
              <a:t>What people … do is they pick a tool and they build something incredible, and as part of the incredible thing they're building, they're doing crazy stuff, and sometimes some of the crazy stuff involves doing a whole bunch of computation, crawling through a graph of a billion social contacts or analyzing a trillion email messages or whatever.</a:t>
            </a:r>
          </a:p>
          <a:p>
            <a:endParaRPr lang="en-US" b="1" dirty="0"/>
          </a:p>
          <a:p>
            <a:r>
              <a:rPr lang="en-US" b="1" dirty="0"/>
              <a:t>At some point, you end up with one little piece of your system… where you end up spending all your time. If you write that just as a sort of simple-minded Python loop, at some point you will see that that is the bottleneck in your system. It is usually much more effective to take that one piece and replace that one function or module with a little bit of code you wrote in C or C++ rather than rewriting your entire system in a faster language, because for most of what you're doing, the speed of the language is irrelevant.`</a:t>
            </a:r>
          </a:p>
          <a:p>
            <a:endParaRPr lang="en-US" dirty="0"/>
          </a:p>
          <a:p>
            <a:r>
              <a:rPr lang="en-US" dirty="0"/>
              <a:t>It is a long quote, but it is important. As Python becomes more and more ubiquitous, we need to think about what we are doing and how to make it better. Some people suggest that using another language is better, but it isn’t always. </a:t>
            </a:r>
          </a:p>
          <a:p>
            <a:endParaRPr lang="en-US" dirty="0"/>
          </a:p>
          <a:p>
            <a:r>
              <a:rPr lang="en-US" dirty="0"/>
              <a:t>More computing power continues to go into smaller devices. A product’s time-to-market is always key. Python is fast to develop in, lots of libraries and tools. As smaller systems run python, they will run out of resources. </a:t>
            </a:r>
          </a:p>
          <a:p>
            <a:endParaRPr lang="en-US" dirty="0"/>
          </a:p>
          <a:p>
            <a:r>
              <a:rPr lang="en-US" dirty="0"/>
              <a:t>On the other hand even my fairly high-end laptop falls down with I’m doing training for neural nets. As we add one more camera to a drone or another feature to you widget, sometimes things get slow and you realize your life would be better finding the slowness instead of updating Twitter.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2</a:t>
            </a:fld>
            <a:endParaRPr lang="en-US"/>
          </a:p>
        </p:txBody>
      </p:sp>
    </p:spTree>
    <p:extLst>
      <p:ext uri="{BB962C8B-B14F-4D97-AF65-F5344CB8AC3E}">
        <p14:creationId xmlns:p14="http://schemas.microsoft.com/office/powerpoint/2010/main" val="1333297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out of the way, I want to go over some goals I have for this talk. Essentially this is what I plan to cover. </a:t>
            </a:r>
          </a:p>
          <a:p>
            <a:endParaRPr lang="en-US" dirty="0"/>
          </a:p>
          <a:p>
            <a:r>
              <a:rPr lang="en-US" dirty="0"/>
              <a:t>I’ll give you a minute to read this over. </a:t>
            </a:r>
          </a:p>
          <a:p>
            <a:endParaRPr lang="en-US" dirty="0"/>
          </a:p>
          <a:p>
            <a:r>
              <a:rPr lang="en-US" dirty="0"/>
              <a:t>If you are nodding along to all of these and could explain them, well, you may be bored. </a:t>
            </a:r>
          </a:p>
          <a:p>
            <a:r>
              <a:rPr lang="en-US" dirty="0"/>
              <a:t>On the other hand if you are giving me your WTF face right now, we are set, this will be a lot to take in.</a:t>
            </a:r>
          </a:p>
          <a:p>
            <a:r>
              <a:rPr lang="en-US" dirty="0"/>
              <a:t>For those of you nodding to some and looking quizzical at others, for you, I’m hoping this will be great.</a:t>
            </a:r>
          </a:p>
          <a:p>
            <a:endParaRPr lang="en-US" dirty="0"/>
          </a:p>
          <a:p>
            <a:r>
              <a:rPr lang="en-US" dirty="0"/>
              <a:t>Let’s look at that first one.</a:t>
            </a:r>
          </a:p>
        </p:txBody>
      </p:sp>
      <p:sp>
        <p:nvSpPr>
          <p:cNvPr id="4" name="Slide Number Placeholder 3"/>
          <p:cNvSpPr>
            <a:spLocks noGrp="1"/>
          </p:cNvSpPr>
          <p:nvPr>
            <p:ph type="sldNum" sz="quarter" idx="5"/>
          </p:nvPr>
        </p:nvSpPr>
        <p:spPr/>
        <p:txBody>
          <a:bodyPr/>
          <a:lstStyle/>
          <a:p>
            <a:fld id="{286F3DB4-0815-4812-82D0-BB0853DCCCF2}" type="slidenum">
              <a:rPr lang="en-US" smtClean="0"/>
              <a:t>3</a:t>
            </a:fld>
            <a:endParaRPr lang="en-US"/>
          </a:p>
        </p:txBody>
      </p:sp>
    </p:spTree>
    <p:extLst>
      <p:ext uri="{BB962C8B-B14F-4D97-AF65-F5344CB8AC3E}">
        <p14:creationId xmlns:p14="http://schemas.microsoft.com/office/powerpoint/2010/main" val="4256580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take a step </a:t>
            </a:r>
            <a:r>
              <a:rPr lang="en-US" dirty="0" err="1"/>
              <a:t>waaaaay</a:t>
            </a:r>
            <a:r>
              <a:rPr lang="en-US" dirty="0"/>
              <a:t> back and look at how code becomes something the computer can run.</a:t>
            </a:r>
          </a:p>
          <a:p>
            <a:r>
              <a:rPr lang="en-US" dirty="0"/>
              <a:t>Itty-bitty function, let’s look at what it really looks like if you are a computer</a:t>
            </a:r>
          </a:p>
          <a:p>
            <a:r>
              <a:rPr lang="en-US" dirty="0"/>
              <a:t>(copy into godbolt.org, look at assembly, assembly to machine code): x86-64 </a:t>
            </a:r>
            <a:r>
              <a:rPr lang="en-US" dirty="0" err="1"/>
              <a:t>gcc</a:t>
            </a:r>
            <a:r>
              <a:rPr lang="en-US" dirty="0"/>
              <a:t> 4.1.2 –O0</a:t>
            </a:r>
          </a:p>
          <a:p>
            <a:r>
              <a:rPr lang="en-US" dirty="0"/>
              <a:t>(Walk through it.)</a:t>
            </a:r>
          </a:p>
          <a:p>
            <a:endParaRPr lang="en-US" dirty="0"/>
          </a:p>
          <a:p>
            <a:r>
              <a:rPr lang="en-US" dirty="0"/>
              <a:t>But that is C/C++, the code gets compiled into assembly to make an executable, then you run the executable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x86-64 </a:t>
            </a:r>
            <a:r>
              <a:rPr lang="en-US" dirty="0" err="1"/>
              <a:t>gcc</a:t>
            </a:r>
            <a:r>
              <a:rPr lang="en-US" dirty="0"/>
              <a:t> 9.1 –O0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changed: compilers change. They get smarter and faster and more efficient. Many people work on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tell C compilers to optimize your code and they can try to make it fast or small.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x86-64 </a:t>
            </a:r>
            <a:r>
              <a:rPr lang="en-US" dirty="0" err="1"/>
              <a:t>gcc</a:t>
            </a:r>
            <a:r>
              <a:rPr lang="en-US" dirty="0"/>
              <a:t> 9.1 –O2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Gets shorter, might be important if we are space limited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x86-64 </a:t>
            </a:r>
            <a:r>
              <a:rPr lang="en-US" dirty="0" err="1"/>
              <a:t>gcc</a:t>
            </a:r>
            <a:r>
              <a:rPr lang="en-US" dirty="0"/>
              <a:t> 9.1 –O3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Gets much longer, pretty incomprehensible. I bet it is faster, like much faster.</a:t>
            </a:r>
          </a:p>
          <a:p>
            <a:endParaRPr lang="en-US" dirty="0"/>
          </a:p>
          <a:p>
            <a:r>
              <a:rPr lang="en-US" dirty="0"/>
              <a:t>Python doesn’t exactly do that, it is </a:t>
            </a:r>
            <a:r>
              <a:rPr lang="en-US" b="1" dirty="0"/>
              <a:t>interpreted</a:t>
            </a:r>
            <a:r>
              <a:rPr lang="en-US" dirty="0"/>
              <a:t>, you know that because you can type at the command line, the REPL, read-evaluate-print-loop, and things happen. </a:t>
            </a:r>
          </a:p>
          <a:p>
            <a:r>
              <a:rPr lang="en-US" dirty="0"/>
              <a:t>It is still doing this process of compiling into assembly and running but  it is doing it all the time</a:t>
            </a:r>
          </a:p>
          <a:p>
            <a:endParaRPr lang="en-US" dirty="0"/>
          </a:p>
          <a:p>
            <a:r>
              <a:rPr lang="en-US" dirty="0"/>
              <a:t>CMD window</a:t>
            </a:r>
          </a:p>
          <a:p>
            <a:r>
              <a:rPr lang="en-US" dirty="0"/>
              <a:t>a = 1</a:t>
            </a:r>
          </a:p>
          <a:p>
            <a:r>
              <a:rPr lang="en-US" dirty="0"/>
              <a:t>b = 2</a:t>
            </a:r>
          </a:p>
          <a:p>
            <a:r>
              <a:rPr lang="en-US" dirty="0"/>
              <a:t>Compiling each of those and then running them.  Each is a tiny little program.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print( a + b )</a:t>
            </a:r>
          </a:p>
          <a:p>
            <a:endParaRPr lang="en-US" dirty="0"/>
          </a:p>
          <a:p>
            <a:r>
              <a:rPr lang="en-US" dirty="0"/>
              <a:t>Oh, you typed print( a +b ) and then hit enter? Ok, </a:t>
            </a:r>
          </a:p>
          <a:p>
            <a:r>
              <a:rPr lang="en-US" dirty="0"/>
              <a:t>Let’s see, what is the type of A, and the type of B and how should I add them together?</a:t>
            </a:r>
          </a:p>
          <a:p>
            <a:r>
              <a:rPr lang="en-US" dirty="0"/>
              <a:t>let’s see print is this function and it compiles to that </a:t>
            </a:r>
          </a:p>
          <a:p>
            <a:r>
              <a:rPr lang="en-US" dirty="0"/>
              <a:t>Ok, I’ve built all this stuff and now I can run it</a:t>
            </a:r>
          </a:p>
          <a:p>
            <a:endParaRPr lang="en-US" dirty="0"/>
          </a:p>
          <a:p>
            <a:r>
              <a:rPr lang="en-US" dirty="0"/>
              <a:t>Python is slow. Well, interpreted python is slow. Some things do get compiled or linked from C libraries.</a:t>
            </a:r>
          </a:p>
          <a:p>
            <a:endParaRPr lang="en-US" dirty="0"/>
          </a:p>
          <a:p>
            <a:r>
              <a:rPr lang="en-US" dirty="0"/>
              <a:t>Remember Van Rossum said, you don’t have to write everything in python. </a:t>
            </a:r>
          </a:p>
          <a:p>
            <a:r>
              <a:rPr lang="en-US" dirty="0"/>
              <a:t>Sometimes it is better to write it in a different language. But which piece? And how do you find it?</a:t>
            </a:r>
          </a:p>
          <a:p>
            <a:endParaRPr lang="en-US" dirty="0"/>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4</a:t>
            </a:fld>
            <a:endParaRPr lang="en-US"/>
          </a:p>
        </p:txBody>
      </p:sp>
    </p:spTree>
    <p:extLst>
      <p:ext uri="{BB962C8B-B14F-4D97-AF65-F5344CB8AC3E}">
        <p14:creationId xmlns:p14="http://schemas.microsoft.com/office/powerpoint/2010/main" val="2285623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 don’t want to optimize fast things, you don’t want to optimize things you only do at initialization, you want to find what is slow and important to your system and work on those. </a:t>
            </a:r>
          </a:p>
          <a:p>
            <a:endParaRPr lang="en-US" dirty="0"/>
          </a:p>
          <a:p>
            <a:r>
              <a:rPr lang="en-US" dirty="0"/>
              <a:t>Not going to talk about optimizing, really, depends on your code. </a:t>
            </a:r>
          </a:p>
          <a:p>
            <a:r>
              <a:rPr lang="en-US" dirty="0"/>
              <a:t>There are techniques but usually it is about using the language features efficiently, choosing algorithms, writing libraries in a faster language, and (mostly) using other peoples code.</a:t>
            </a:r>
          </a:p>
          <a:p>
            <a:endParaRPr lang="en-US" dirty="0"/>
          </a:p>
          <a:p>
            <a:r>
              <a:rPr lang="en-US" dirty="0"/>
              <a:t>Most of this presentation is really about profiling so you can figure out hat to optimize.</a:t>
            </a:r>
          </a:p>
          <a:p>
            <a:endParaRPr lang="en-US" dirty="0"/>
          </a:p>
          <a:p>
            <a:r>
              <a:rPr lang="en-US" dirty="0"/>
              <a:t>Goal of profiling is to find bottlenecks</a:t>
            </a:r>
          </a:p>
          <a:p>
            <a:r>
              <a:rPr lang="en-US" dirty="0"/>
              <a:t>And to tell you if you’ve made it better (you’d be surprised at how sometimes something looks faster but is actually slower)</a:t>
            </a:r>
          </a:p>
          <a:p>
            <a:endParaRPr lang="en-US" dirty="0"/>
          </a:p>
          <a:p>
            <a:r>
              <a:rPr lang="en-US" dirty="0"/>
              <a:t>But I need something to show you, something that let’s us look at how profiling is done</a:t>
            </a:r>
          </a:p>
          <a:p>
            <a:r>
              <a:rPr lang="en-US" dirty="0"/>
              <a:t>What would you have chosen? </a:t>
            </a:r>
          </a:p>
          <a:p>
            <a:r>
              <a:rPr lang="en-US" dirty="0"/>
              <a:t>Something easy-to-understand, hard-but-not-too-hard computationally intensive example?</a:t>
            </a:r>
          </a:p>
          <a:p>
            <a:endParaRPr lang="en-US" dirty="0"/>
          </a:p>
          <a:p>
            <a:r>
              <a:rPr lang="en-US" dirty="0"/>
              <a:t>I chose calculating the digits of pi.</a:t>
            </a:r>
          </a:p>
          <a:p>
            <a:r>
              <a:rPr lang="en-US" dirty="0"/>
              <a:t>Once I did that, I did what we all do when faced with the need to implement an algorithm I don’t know: </a:t>
            </a:r>
          </a:p>
          <a:p>
            <a:r>
              <a:rPr lang="en-US" dirty="0"/>
              <a:t>I went to </a:t>
            </a:r>
            <a:r>
              <a:rPr lang="en-US" dirty="0" err="1"/>
              <a:t>stackoverflow</a:t>
            </a:r>
            <a:r>
              <a:rPr lang="en-US" dirty="0"/>
              <a:t>. There were several answers. </a:t>
            </a:r>
          </a:p>
          <a:p>
            <a:r>
              <a:rPr lang="en-US" dirty="0"/>
              <a:t>I got four of them and with minor mods to make them take the same inputs and outputs. </a:t>
            </a:r>
          </a:p>
          <a:p>
            <a:r>
              <a:rPr lang="en-US" dirty="0"/>
              <a:t>Let’s look at them.</a:t>
            </a:r>
          </a:p>
          <a:p>
            <a:endParaRPr lang="en-US" dirty="0"/>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5</a:t>
            </a:fld>
            <a:endParaRPr lang="en-US"/>
          </a:p>
        </p:txBody>
      </p:sp>
    </p:spTree>
    <p:extLst>
      <p:ext uri="{BB962C8B-B14F-4D97-AF65-F5344CB8AC3E}">
        <p14:creationId xmlns:p14="http://schemas.microsoft.com/office/powerpoint/2010/main" val="588113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VS code terminal:</a:t>
            </a:r>
          </a:p>
          <a:p>
            <a:endParaRPr lang="en-US" dirty="0"/>
          </a:p>
          <a:p>
            <a:r>
              <a:rPr lang="en-US" dirty="0"/>
              <a:t>python3</a:t>
            </a:r>
          </a:p>
          <a:p>
            <a:r>
              <a:rPr lang="en-US" dirty="0"/>
              <a:t>from </a:t>
            </a:r>
            <a:r>
              <a:rPr lang="en-US" dirty="0" err="1"/>
              <a:t>opt_timers</a:t>
            </a:r>
            <a:r>
              <a:rPr lang="en-US" dirty="0"/>
              <a:t> import *</a:t>
            </a:r>
          </a:p>
          <a:p>
            <a:endParaRPr lang="en-US" dirty="0"/>
          </a:p>
          <a:p>
            <a:r>
              <a:rPr lang="en-US" dirty="0"/>
              <a:t># Test to make sure they work, briefly look at each one</a:t>
            </a:r>
          </a:p>
          <a:p>
            <a:r>
              <a:rPr lang="en-US" dirty="0"/>
              <a:t>w3_soln.calcPi(100)</a:t>
            </a:r>
          </a:p>
          <a:p>
            <a:r>
              <a:rPr lang="en-US" dirty="0" err="1"/>
              <a:t>so_DeepakKeshari.calcPi</a:t>
            </a:r>
            <a:r>
              <a:rPr lang="en-US" dirty="0"/>
              <a:t>(100)</a:t>
            </a:r>
          </a:p>
          <a:p>
            <a:r>
              <a:rPr lang="en-US" dirty="0" err="1"/>
              <a:t>so_Martin_Thoma.calcPi</a:t>
            </a:r>
            <a:r>
              <a:rPr lang="en-US" dirty="0"/>
              <a:t>(100)</a:t>
            </a:r>
          </a:p>
          <a:p>
            <a:r>
              <a:rPr lang="en-US" dirty="0" err="1"/>
              <a:t>so_cdlane.calcPi</a:t>
            </a:r>
            <a:r>
              <a:rPr lang="en-US" dirty="0"/>
              <a:t>(100)</a:t>
            </a:r>
          </a:p>
          <a:p>
            <a:endParaRPr lang="en-US" dirty="0"/>
          </a:p>
          <a:p>
            <a:r>
              <a:rPr lang="en-US" dirty="0"/>
              <a:t># Let’s look at how to time it. Note that the print is outside the timer, even the diff time.</a:t>
            </a:r>
          </a:p>
          <a:p>
            <a:r>
              <a:rPr lang="en-US" dirty="0"/>
              <a:t>timer_test_1(100)  # then add a zero for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timer_test_1(1000)</a:t>
            </a:r>
          </a:p>
          <a:p>
            <a:endParaRPr lang="en-US" dirty="0"/>
          </a:p>
          <a:p>
            <a:r>
              <a:rPr lang="en-US" dirty="0"/>
              <a:t># It is a pain to do a bunch that way to let’s make a function to make it easier but we have to make sure our function is still good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timer_test_2(1000) </a:t>
            </a:r>
            <a:r>
              <a:rPr lang="en-US" dirty="0"/>
              <a:t># run it a few times</a:t>
            </a:r>
            <a:endParaRPr lang="en-US" sz="1200" b="0" kern="1200" dirty="0">
              <a:solidFill>
                <a:schemeClr val="tx1"/>
              </a:solidFill>
              <a:effectLst/>
              <a:latin typeface="+mn-lt"/>
              <a:ea typeface="+mn-ea"/>
              <a:cs typeface="+mn-cs"/>
            </a:endParaRPr>
          </a:p>
          <a:p>
            <a:endParaRPr lang="en-US" dirty="0"/>
          </a:p>
          <a:p>
            <a:r>
              <a:rPr lang="en-US" dirty="0"/>
              <a:t># Let’s look at all four algorithms now that we’re pretty sure we are measuring the same thing each time</a:t>
            </a:r>
          </a:p>
          <a:p>
            <a:r>
              <a:rPr lang="en-US" dirty="0"/>
              <a:t>timer_test_3(1000) # stuck here, ask for questions, tell python joke</a:t>
            </a:r>
          </a:p>
          <a:p>
            <a:endParaRPr lang="en-US" dirty="0"/>
          </a:p>
          <a:p>
            <a:r>
              <a:rPr lang="en-US" dirty="0"/>
              <a:t># Remember, I got these off the net without looking at them much. They may have been programmed with the intention of showing an algorithm or with no care at all for speed. </a:t>
            </a:r>
          </a:p>
          <a:p>
            <a:endParaRPr lang="en-US" dirty="0"/>
          </a:p>
          <a:p>
            <a:r>
              <a:rPr lang="en-US" dirty="0"/>
              <a:t># That </a:t>
            </a:r>
            <a:r>
              <a:rPr lang="en-US" dirty="0" err="1"/>
              <a:t>cdlane</a:t>
            </a:r>
            <a:r>
              <a:rPr lang="en-US" dirty="0"/>
              <a:t> one… let’s try that with a higher number of digits of pi to make sure it is working</a:t>
            </a:r>
          </a:p>
          <a:p>
            <a:r>
              <a:rPr lang="en-US" sz="1200" b="0" kern="1200" dirty="0">
                <a:solidFill>
                  <a:schemeClr val="tx1"/>
                </a:solidFill>
                <a:effectLst/>
                <a:latin typeface="+mn-lt"/>
                <a:ea typeface="+mn-ea"/>
                <a:cs typeface="+mn-cs"/>
              </a:rPr>
              <a:t>timer_test_4(10000)</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Choosing between algorithms didn’t even have to look at them enough to understand them. All so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Optimization is easy! And in many ways it truly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Have to make sure you are measuring the function and not the measuring the measuring function: don’t time the print.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also, it is an interpreter with other things running on your computer, you may need to run it a few (hundred) times to make sure you get a good, consistent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with this example, we knew where  our bottle neck was here, we only had these functions.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in real life, you often get handed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6</a:t>
            </a:fld>
            <a:endParaRPr lang="en-US"/>
          </a:p>
        </p:txBody>
      </p:sp>
    </p:spTree>
    <p:extLst>
      <p:ext uri="{BB962C8B-B14F-4D97-AF65-F5344CB8AC3E}">
        <p14:creationId xmlns:p14="http://schemas.microsoft.com/office/powerpoint/2010/main" val="2966249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What if we want to know what was taking so long in a complex system?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Let’s look at python’s built-in profiler, </a:t>
            </a:r>
            <a:r>
              <a:rPr lang="en-US" sz="1200" b="0" kern="1200" dirty="0" err="1">
                <a:solidFill>
                  <a:schemeClr val="tx1"/>
                </a:solidFill>
                <a:effectLst/>
                <a:latin typeface="+mn-lt"/>
                <a:ea typeface="+mn-ea"/>
                <a:cs typeface="+mn-cs"/>
              </a:rPr>
              <a:t>cProfile</a:t>
            </a:r>
            <a:r>
              <a:rPr lang="en-US" sz="1200" b="0" kern="1200" dirty="0">
                <a:solidFill>
                  <a:schemeClr val="tx1"/>
                </a:solidFill>
                <a:effectLst/>
                <a:latin typeface="+mn-lt"/>
                <a:ea typeface="+mn-ea"/>
                <a:cs typeface="+mn-cs"/>
              </a:rPr>
              <a:t>. Let’s also switch to a slightly different file for this opt_profiler_built_in.py</a:t>
            </a:r>
          </a:p>
          <a:p>
            <a:r>
              <a:rPr lang="en-US" sz="1200" b="0" kern="1200" dirty="0">
                <a:solidFill>
                  <a:schemeClr val="tx1"/>
                </a:solidFill>
                <a:effectLst/>
                <a:latin typeface="+mn-lt"/>
                <a:ea typeface="+mn-ea"/>
                <a:cs typeface="+mn-cs"/>
              </a:rPr>
              <a:t>Got through that file looking at results as we go along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As you may have realized, these numbers are exhausting. Of course, you can do lots of things to make them easier. </a:t>
            </a:r>
          </a:p>
        </p:txBody>
      </p:sp>
      <p:sp>
        <p:nvSpPr>
          <p:cNvPr id="4" name="Slide Number Placeholder 3"/>
          <p:cNvSpPr>
            <a:spLocks noGrp="1"/>
          </p:cNvSpPr>
          <p:nvPr>
            <p:ph type="sldNum" sz="quarter" idx="5"/>
          </p:nvPr>
        </p:nvSpPr>
        <p:spPr/>
        <p:txBody>
          <a:bodyPr/>
          <a:lstStyle/>
          <a:p>
            <a:fld id="{286F3DB4-0815-4812-82D0-BB0853DCCCF2}" type="slidenum">
              <a:rPr lang="en-US" smtClean="0"/>
              <a:t>7</a:t>
            </a:fld>
            <a:endParaRPr lang="en-US"/>
          </a:p>
        </p:txBody>
      </p:sp>
    </p:spTree>
    <p:extLst>
      <p:ext uri="{BB962C8B-B14F-4D97-AF65-F5344CB8AC3E}">
        <p14:creationId xmlns:p14="http://schemas.microsoft.com/office/powerpoint/2010/main" val="540892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pip3 install </a:t>
            </a:r>
            <a:r>
              <a:rPr lang="en-US" dirty="0" err="1"/>
              <a:t>snakeviz</a:t>
            </a:r>
            <a:endParaRPr lang="en-US" dirty="0"/>
          </a:p>
          <a:p>
            <a:endParaRPr lang="en-US" dirty="0"/>
          </a:p>
          <a:p>
            <a:r>
              <a:rPr lang="en-US" dirty="0" err="1"/>
              <a:t>snakeviz</a:t>
            </a:r>
            <a:r>
              <a:rPr lang="en-US" dirty="0"/>
              <a:t> </a:t>
            </a:r>
            <a:r>
              <a:rPr lang="en-US" dirty="0" err="1"/>
              <a:t>so_DeepakKeshari.cprof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Browser window: follow paths, different views,</a:t>
            </a:r>
            <a:r>
              <a:rPr lang="en-US" b="1" dirty="0"/>
              <a:t> look at bottom</a:t>
            </a:r>
          </a:p>
          <a:p>
            <a:endParaRPr lang="en-US" dirty="0"/>
          </a:p>
          <a:p>
            <a:r>
              <a:rPr lang="en-US" dirty="0" err="1"/>
              <a:t>snakeviz</a:t>
            </a:r>
            <a:r>
              <a:rPr lang="en-US" dirty="0"/>
              <a:t> </a:t>
            </a:r>
            <a:r>
              <a:rPr lang="en-US" dirty="0" err="1"/>
              <a:t>so_DeepakKeshari_function.cprof</a:t>
            </a:r>
            <a:endParaRPr lang="en-US" dirty="0"/>
          </a:p>
          <a:p>
            <a:r>
              <a:rPr lang="en-US" dirty="0"/>
              <a:t>A lot of other cruft, look at just the function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snakeviz</a:t>
            </a:r>
            <a:r>
              <a:rPr lang="en-US" dirty="0"/>
              <a:t> </a:t>
            </a:r>
            <a:r>
              <a:rPr lang="en-US" dirty="0" err="1"/>
              <a:t>so_cdlane_function.cprof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 at a different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Builtins</a:t>
            </a:r>
            <a:r>
              <a:rPr lang="en-US" dirty="0"/>
              <a:t> are fast, libraries like </a:t>
            </a:r>
            <a:r>
              <a:rPr lang="en-US" dirty="0" err="1"/>
              <a:t>numpy</a:t>
            </a:r>
            <a:r>
              <a:rPr lang="en-US" dirty="0"/>
              <a:t> and </a:t>
            </a:r>
            <a:r>
              <a:rPr lang="en-US" dirty="0" err="1"/>
              <a:t>tensorflow</a:t>
            </a:r>
            <a:r>
              <a:rPr lang="en-US" dirty="0"/>
              <a:t> are fast, you don’t optimize those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8</a:t>
            </a:fld>
            <a:endParaRPr lang="en-US"/>
          </a:p>
        </p:txBody>
      </p:sp>
    </p:spTree>
    <p:extLst>
      <p:ext uri="{BB962C8B-B14F-4D97-AF65-F5344CB8AC3E}">
        <p14:creationId xmlns:p14="http://schemas.microsoft.com/office/powerpoint/2010/main" val="1314417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00000"/>
                </a:solidFill>
              </a:rPr>
              <a:t>Snakeviz</a:t>
            </a:r>
            <a:r>
              <a:rPr lang="en-US" sz="1200" dirty="0">
                <a:solidFill>
                  <a:srgbClr val="000000"/>
                </a:solidFill>
              </a:rPr>
              <a:t> is the worst of them, really…</a:t>
            </a:r>
          </a:p>
          <a:p>
            <a:endParaRPr lang="en-US" sz="1200" dirty="0">
              <a:solidFill>
                <a:srgbClr val="000000"/>
              </a:solidFill>
            </a:endParaRPr>
          </a:p>
          <a:p>
            <a:r>
              <a:rPr lang="en-US" sz="1200" dirty="0">
                <a:solidFill>
                  <a:srgbClr val="000000"/>
                </a:solidFill>
              </a:rPr>
              <a:t>I could show you others and tell you about them but other people have done that, you don’t need me for it.</a:t>
            </a:r>
          </a:p>
          <a:p>
            <a:endParaRPr lang="en-US" sz="1200" dirty="0">
              <a:solidFill>
                <a:srgbClr val="000000"/>
              </a:solidFill>
            </a:endParaRPr>
          </a:p>
          <a:p>
            <a:r>
              <a:rPr lang="en-US" sz="1200" dirty="0">
                <a:solidFill>
                  <a:srgbClr val="000000"/>
                </a:solidFill>
              </a:rPr>
              <a:t>Explore the image here:</a:t>
            </a:r>
          </a:p>
          <a:p>
            <a:r>
              <a:rPr lang="en-US" sz="1200" dirty="0">
                <a:solidFill>
                  <a:srgbClr val="000000"/>
                </a:solidFill>
              </a:rPr>
              <a:t> </a:t>
            </a:r>
            <a:r>
              <a:rPr lang="en-US" dirty="0">
                <a:hlinkClick r:id="rId3"/>
              </a:rPr>
              <a:t>https://rivolaks.com/posts/profiling-python/</a:t>
            </a:r>
            <a:endParaRPr lang="en-US" dirty="0"/>
          </a:p>
          <a:p>
            <a:r>
              <a:rPr lang="en-US" dirty="0"/>
              <a:t>Search: tooltip for </a:t>
            </a:r>
            <a:r>
              <a:rPr lang="en-US" dirty="0" err="1"/>
              <a:t>pyflame</a:t>
            </a:r>
            <a:endParaRPr lang="en-US" dirty="0"/>
          </a:p>
          <a:p>
            <a:endParaRPr lang="en-US" dirty="0"/>
          </a:p>
          <a:p>
            <a:r>
              <a:rPr lang="en-US" dirty="0"/>
              <a:t>Call graphs, useful for more than execution times</a:t>
            </a:r>
          </a:p>
          <a:p>
            <a:r>
              <a:rPr lang="en-US" dirty="0" err="1"/>
              <a:t>Treemaps</a:t>
            </a:r>
            <a:r>
              <a:rPr lang="en-US" dirty="0"/>
              <a:t> are very useful for something</a:t>
            </a:r>
          </a:p>
          <a:p>
            <a:r>
              <a:rPr lang="en-US" dirty="0"/>
              <a:t>Flame charts … like </a:t>
            </a:r>
            <a:r>
              <a:rPr lang="en-US" dirty="0" err="1"/>
              <a:t>snakeviz’s</a:t>
            </a:r>
            <a:r>
              <a:rPr lang="en-US" dirty="0"/>
              <a:t> icicle but upside down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Call graphs, areas, charts</a:t>
            </a:r>
          </a:p>
          <a:p>
            <a:endParaRPr lang="en-US" sz="1200" dirty="0">
              <a:solidFill>
                <a:srgbClr val="000000"/>
              </a:solidFill>
            </a:endParaRPr>
          </a:p>
          <a:p>
            <a:r>
              <a:rPr lang="en-US" sz="1200" dirty="0">
                <a:solidFill>
                  <a:srgbClr val="000000"/>
                </a:solidFill>
              </a:rPr>
              <a:t>One of them will tell you exactly what you need to know</a:t>
            </a:r>
          </a:p>
          <a:p>
            <a:endParaRPr lang="en-US" sz="1200" dirty="0">
              <a:solidFill>
                <a:srgbClr val="000000"/>
              </a:solidFill>
            </a:endParaRPr>
          </a:p>
          <a:p>
            <a:r>
              <a:rPr lang="en-US" sz="1200" dirty="0">
                <a:solidFill>
                  <a:srgbClr val="000000"/>
                </a:solidFill>
              </a:rPr>
              <a:t>Oh and Mac and Linux are easier than Windows</a:t>
            </a:r>
          </a:p>
          <a:p>
            <a:endParaRPr lang="en-US" dirty="0"/>
          </a:p>
          <a:p>
            <a:endParaRPr lang="en-US" sz="1200" dirty="0">
              <a:solidFill>
                <a:srgbClr val="000000"/>
              </a:solidFill>
            </a:endParaRPr>
          </a:p>
          <a:p>
            <a:endParaRPr lang="en-US" sz="1200" dirty="0">
              <a:solidFill>
                <a:srgbClr val="000000"/>
              </a:solidFill>
            </a:endParaRPr>
          </a:p>
          <a:p>
            <a:endParaRPr lang="en-US" dirty="0"/>
          </a:p>
        </p:txBody>
      </p:sp>
      <p:sp>
        <p:nvSpPr>
          <p:cNvPr id="4" name="Slide Number Placeholder 3"/>
          <p:cNvSpPr>
            <a:spLocks noGrp="1"/>
          </p:cNvSpPr>
          <p:nvPr>
            <p:ph type="sldNum" sz="quarter" idx="5"/>
          </p:nvPr>
        </p:nvSpPr>
        <p:spPr/>
        <p:txBody>
          <a:bodyPr/>
          <a:lstStyle/>
          <a:p>
            <a:fld id="{286F3DB4-0815-4812-82D0-BB0853DCCCF2}" type="slidenum">
              <a:rPr lang="en-US" smtClean="0"/>
              <a:t>9</a:t>
            </a:fld>
            <a:endParaRPr lang="en-US"/>
          </a:p>
        </p:txBody>
      </p:sp>
    </p:spTree>
    <p:extLst>
      <p:ext uri="{BB962C8B-B14F-4D97-AF65-F5344CB8AC3E}">
        <p14:creationId xmlns:p14="http://schemas.microsoft.com/office/powerpoint/2010/main" val="1454772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9E754-19BC-418A-A32A-D35824D0AF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9C1729-1675-4E98-8093-5171D5A0D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3CB647-59BB-4D57-8A8B-94B64A002859}"/>
              </a:ext>
            </a:extLst>
          </p:cNvPr>
          <p:cNvSpPr>
            <a:spLocks noGrp="1"/>
          </p:cNvSpPr>
          <p:nvPr>
            <p:ph type="dt" sz="half" idx="10"/>
          </p:nvPr>
        </p:nvSpPr>
        <p:spPr/>
        <p:txBody>
          <a:bodyPr/>
          <a:lstStyle/>
          <a:p>
            <a:fld id="{0656EAE9-5113-4BAE-91D4-CE6B13714C7D}" type="datetimeFigureOut">
              <a:rPr lang="en-US" smtClean="0"/>
              <a:t>7/15/19</a:t>
            </a:fld>
            <a:endParaRPr lang="en-US"/>
          </a:p>
        </p:txBody>
      </p:sp>
      <p:sp>
        <p:nvSpPr>
          <p:cNvPr id="5" name="Footer Placeholder 4">
            <a:extLst>
              <a:ext uri="{FF2B5EF4-FFF2-40B4-BE49-F238E27FC236}">
                <a16:creationId xmlns:a16="http://schemas.microsoft.com/office/drawing/2014/main" id="{55EC81B3-6EC4-45E0-B961-A10FE2B0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324B88-7F95-4E45-BD20-B0BBBB593E5D}"/>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699412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5E13-717A-48A4-8254-2CFCDC95CB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3D783B-1CE6-4E40-9CA5-C9A1783514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0C444D-4CC8-4EE7-9BA6-83B4C3EF5065}"/>
              </a:ext>
            </a:extLst>
          </p:cNvPr>
          <p:cNvSpPr>
            <a:spLocks noGrp="1"/>
          </p:cNvSpPr>
          <p:nvPr>
            <p:ph type="dt" sz="half" idx="10"/>
          </p:nvPr>
        </p:nvSpPr>
        <p:spPr/>
        <p:txBody>
          <a:bodyPr/>
          <a:lstStyle/>
          <a:p>
            <a:fld id="{0656EAE9-5113-4BAE-91D4-CE6B13714C7D}" type="datetimeFigureOut">
              <a:rPr lang="en-US" smtClean="0"/>
              <a:t>7/15/19</a:t>
            </a:fld>
            <a:endParaRPr lang="en-US"/>
          </a:p>
        </p:txBody>
      </p:sp>
      <p:sp>
        <p:nvSpPr>
          <p:cNvPr id="5" name="Footer Placeholder 4">
            <a:extLst>
              <a:ext uri="{FF2B5EF4-FFF2-40B4-BE49-F238E27FC236}">
                <a16:creationId xmlns:a16="http://schemas.microsoft.com/office/drawing/2014/main" id="{1FD9BBF6-688A-4745-AABA-D0D4AE27B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2C598-EB06-4C76-B1E4-C5CA3542011A}"/>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412897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C380C6-54C7-44C2-AC4B-61924C44EB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2E9068-06E6-4289-9DC8-FDA27B925F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9959B2-5998-4808-8C38-012F397D66E1}"/>
              </a:ext>
            </a:extLst>
          </p:cNvPr>
          <p:cNvSpPr>
            <a:spLocks noGrp="1"/>
          </p:cNvSpPr>
          <p:nvPr>
            <p:ph type="dt" sz="half" idx="10"/>
          </p:nvPr>
        </p:nvSpPr>
        <p:spPr/>
        <p:txBody>
          <a:bodyPr/>
          <a:lstStyle/>
          <a:p>
            <a:fld id="{0656EAE9-5113-4BAE-91D4-CE6B13714C7D}" type="datetimeFigureOut">
              <a:rPr lang="en-US" smtClean="0"/>
              <a:t>7/15/19</a:t>
            </a:fld>
            <a:endParaRPr lang="en-US"/>
          </a:p>
        </p:txBody>
      </p:sp>
      <p:sp>
        <p:nvSpPr>
          <p:cNvPr id="5" name="Footer Placeholder 4">
            <a:extLst>
              <a:ext uri="{FF2B5EF4-FFF2-40B4-BE49-F238E27FC236}">
                <a16:creationId xmlns:a16="http://schemas.microsoft.com/office/drawing/2014/main" id="{7571C5BC-1C8E-466C-AEC7-87DBAA10C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968575-0951-4D31-93B4-867026239917}"/>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64873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FCED-B2F2-41BD-86C9-E0483C2422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3FA8A9-D139-4284-88AE-A7C846FB8F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CFD4D0-0EEC-46EE-86DF-D32348A48563}"/>
              </a:ext>
            </a:extLst>
          </p:cNvPr>
          <p:cNvSpPr>
            <a:spLocks noGrp="1"/>
          </p:cNvSpPr>
          <p:nvPr>
            <p:ph type="dt" sz="half" idx="10"/>
          </p:nvPr>
        </p:nvSpPr>
        <p:spPr/>
        <p:txBody>
          <a:bodyPr/>
          <a:lstStyle/>
          <a:p>
            <a:fld id="{0656EAE9-5113-4BAE-91D4-CE6B13714C7D}" type="datetimeFigureOut">
              <a:rPr lang="en-US" smtClean="0"/>
              <a:t>7/15/19</a:t>
            </a:fld>
            <a:endParaRPr lang="en-US"/>
          </a:p>
        </p:txBody>
      </p:sp>
      <p:sp>
        <p:nvSpPr>
          <p:cNvPr id="5" name="Footer Placeholder 4">
            <a:extLst>
              <a:ext uri="{FF2B5EF4-FFF2-40B4-BE49-F238E27FC236}">
                <a16:creationId xmlns:a16="http://schemas.microsoft.com/office/drawing/2014/main" id="{0DE4F662-3C12-4DF3-B65F-36DD6DFFA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96A346-D585-4CBE-9636-D3A941C87E94}"/>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682912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8213E-A461-4873-9318-E1EA2E6DC1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B995AF-AAB9-4D22-A8A1-87E71AF215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5DC18C-C29A-4AC8-BFE2-53F0575AFC62}"/>
              </a:ext>
            </a:extLst>
          </p:cNvPr>
          <p:cNvSpPr>
            <a:spLocks noGrp="1"/>
          </p:cNvSpPr>
          <p:nvPr>
            <p:ph type="dt" sz="half" idx="10"/>
          </p:nvPr>
        </p:nvSpPr>
        <p:spPr/>
        <p:txBody>
          <a:bodyPr/>
          <a:lstStyle/>
          <a:p>
            <a:fld id="{0656EAE9-5113-4BAE-91D4-CE6B13714C7D}" type="datetimeFigureOut">
              <a:rPr lang="en-US" smtClean="0"/>
              <a:t>7/15/19</a:t>
            </a:fld>
            <a:endParaRPr lang="en-US"/>
          </a:p>
        </p:txBody>
      </p:sp>
      <p:sp>
        <p:nvSpPr>
          <p:cNvPr id="5" name="Footer Placeholder 4">
            <a:extLst>
              <a:ext uri="{FF2B5EF4-FFF2-40B4-BE49-F238E27FC236}">
                <a16:creationId xmlns:a16="http://schemas.microsoft.com/office/drawing/2014/main" id="{B61D96C0-C04A-45C1-A3BB-743616087F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1BD41D-6D7E-420F-9877-B11E618A6AD3}"/>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3722708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F094-5861-424F-881C-CAFE9E98D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677B0-A040-4A85-A3A8-2BFB44B241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BEE2BD-9630-4B26-BDD8-D3E9B2417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006B17-9B47-4236-BE36-B1ECD96739B2}"/>
              </a:ext>
            </a:extLst>
          </p:cNvPr>
          <p:cNvSpPr>
            <a:spLocks noGrp="1"/>
          </p:cNvSpPr>
          <p:nvPr>
            <p:ph type="dt" sz="half" idx="10"/>
          </p:nvPr>
        </p:nvSpPr>
        <p:spPr/>
        <p:txBody>
          <a:bodyPr/>
          <a:lstStyle/>
          <a:p>
            <a:fld id="{0656EAE9-5113-4BAE-91D4-CE6B13714C7D}" type="datetimeFigureOut">
              <a:rPr lang="en-US" smtClean="0"/>
              <a:t>7/15/19</a:t>
            </a:fld>
            <a:endParaRPr lang="en-US"/>
          </a:p>
        </p:txBody>
      </p:sp>
      <p:sp>
        <p:nvSpPr>
          <p:cNvPr id="6" name="Footer Placeholder 5">
            <a:extLst>
              <a:ext uri="{FF2B5EF4-FFF2-40B4-BE49-F238E27FC236}">
                <a16:creationId xmlns:a16="http://schemas.microsoft.com/office/drawing/2014/main" id="{AA73D440-F429-4971-B2CE-AA9FB491B4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19CB57-71CB-4C02-930C-39B755DDAA7F}"/>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14802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CEFBE-D964-488C-9BCB-97E5B9B088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AD7393-22C0-4926-AED4-46D0E60AB7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997E79-3D51-4A44-BFFB-EEF490D84F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CACB21-0B71-46E8-AE24-E964AC521B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EE1B92-5FAD-403B-9653-8E100E8F69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3AD982-CD9D-45DC-97E4-4B34AAFA5FAC}"/>
              </a:ext>
            </a:extLst>
          </p:cNvPr>
          <p:cNvSpPr>
            <a:spLocks noGrp="1"/>
          </p:cNvSpPr>
          <p:nvPr>
            <p:ph type="dt" sz="half" idx="10"/>
          </p:nvPr>
        </p:nvSpPr>
        <p:spPr/>
        <p:txBody>
          <a:bodyPr/>
          <a:lstStyle/>
          <a:p>
            <a:fld id="{0656EAE9-5113-4BAE-91D4-CE6B13714C7D}" type="datetimeFigureOut">
              <a:rPr lang="en-US" smtClean="0"/>
              <a:t>7/15/19</a:t>
            </a:fld>
            <a:endParaRPr lang="en-US"/>
          </a:p>
        </p:txBody>
      </p:sp>
      <p:sp>
        <p:nvSpPr>
          <p:cNvPr id="8" name="Footer Placeholder 7">
            <a:extLst>
              <a:ext uri="{FF2B5EF4-FFF2-40B4-BE49-F238E27FC236}">
                <a16:creationId xmlns:a16="http://schemas.microsoft.com/office/drawing/2014/main" id="{84CCAE1A-604C-4EE5-878F-5DC2B65786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C1BCB7-E88E-4F10-A0A0-FE3FE8AC03DD}"/>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801782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D82B6-6FF2-492A-891D-2A210220DA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E86AC6-5A8C-429C-99AA-7487DE6B3BEB}"/>
              </a:ext>
            </a:extLst>
          </p:cNvPr>
          <p:cNvSpPr>
            <a:spLocks noGrp="1"/>
          </p:cNvSpPr>
          <p:nvPr>
            <p:ph type="dt" sz="half" idx="10"/>
          </p:nvPr>
        </p:nvSpPr>
        <p:spPr/>
        <p:txBody>
          <a:bodyPr/>
          <a:lstStyle/>
          <a:p>
            <a:fld id="{0656EAE9-5113-4BAE-91D4-CE6B13714C7D}" type="datetimeFigureOut">
              <a:rPr lang="en-US" smtClean="0"/>
              <a:t>7/15/19</a:t>
            </a:fld>
            <a:endParaRPr lang="en-US"/>
          </a:p>
        </p:txBody>
      </p:sp>
      <p:sp>
        <p:nvSpPr>
          <p:cNvPr id="4" name="Footer Placeholder 3">
            <a:extLst>
              <a:ext uri="{FF2B5EF4-FFF2-40B4-BE49-F238E27FC236}">
                <a16:creationId xmlns:a16="http://schemas.microsoft.com/office/drawing/2014/main" id="{930B8FE1-7703-45C2-AE77-FA4F79522A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64F444-C95F-4BDF-998F-00C4B22A6207}"/>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901365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36EF2D-F7B9-474D-8EB0-FBA3A5702F7E}"/>
              </a:ext>
            </a:extLst>
          </p:cNvPr>
          <p:cNvSpPr>
            <a:spLocks noGrp="1"/>
          </p:cNvSpPr>
          <p:nvPr>
            <p:ph type="dt" sz="half" idx="10"/>
          </p:nvPr>
        </p:nvSpPr>
        <p:spPr/>
        <p:txBody>
          <a:bodyPr/>
          <a:lstStyle/>
          <a:p>
            <a:fld id="{0656EAE9-5113-4BAE-91D4-CE6B13714C7D}" type="datetimeFigureOut">
              <a:rPr lang="en-US" smtClean="0"/>
              <a:t>7/15/19</a:t>
            </a:fld>
            <a:endParaRPr lang="en-US"/>
          </a:p>
        </p:txBody>
      </p:sp>
      <p:sp>
        <p:nvSpPr>
          <p:cNvPr id="3" name="Footer Placeholder 2">
            <a:extLst>
              <a:ext uri="{FF2B5EF4-FFF2-40B4-BE49-F238E27FC236}">
                <a16:creationId xmlns:a16="http://schemas.microsoft.com/office/drawing/2014/main" id="{1A32DC8D-65FE-4C69-AF12-429E1166B4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8F9C60-0387-4702-A11C-8227736E21B1}"/>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456304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2D651-2628-4D59-B0E0-C44C9432A5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F19790-4931-4909-802A-1C0C999403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E5E7E1-E859-4EBE-8598-5B80C11F2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624A0F-074E-47CE-BD66-03084F1384D4}"/>
              </a:ext>
            </a:extLst>
          </p:cNvPr>
          <p:cNvSpPr>
            <a:spLocks noGrp="1"/>
          </p:cNvSpPr>
          <p:nvPr>
            <p:ph type="dt" sz="half" idx="10"/>
          </p:nvPr>
        </p:nvSpPr>
        <p:spPr/>
        <p:txBody>
          <a:bodyPr/>
          <a:lstStyle/>
          <a:p>
            <a:fld id="{0656EAE9-5113-4BAE-91D4-CE6B13714C7D}" type="datetimeFigureOut">
              <a:rPr lang="en-US" smtClean="0"/>
              <a:t>7/15/19</a:t>
            </a:fld>
            <a:endParaRPr lang="en-US"/>
          </a:p>
        </p:txBody>
      </p:sp>
      <p:sp>
        <p:nvSpPr>
          <p:cNvPr id="6" name="Footer Placeholder 5">
            <a:extLst>
              <a:ext uri="{FF2B5EF4-FFF2-40B4-BE49-F238E27FC236}">
                <a16:creationId xmlns:a16="http://schemas.microsoft.com/office/drawing/2014/main" id="{1A31E3B1-DE79-4534-A8B0-F4288EAD97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EF93C3-DCD1-462E-8528-46E2597A31A8}"/>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2897292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ED54-DD9D-4140-BF1B-798AE2CBEE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39609A-68DB-4AFF-8EC3-EB4237EFEF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BE150E-C0C9-441F-A5B4-C366FF0F4C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A4B92A-329F-47FC-8B77-4A9C6A778022}"/>
              </a:ext>
            </a:extLst>
          </p:cNvPr>
          <p:cNvSpPr>
            <a:spLocks noGrp="1"/>
          </p:cNvSpPr>
          <p:nvPr>
            <p:ph type="dt" sz="half" idx="10"/>
          </p:nvPr>
        </p:nvSpPr>
        <p:spPr/>
        <p:txBody>
          <a:bodyPr/>
          <a:lstStyle/>
          <a:p>
            <a:fld id="{0656EAE9-5113-4BAE-91D4-CE6B13714C7D}" type="datetimeFigureOut">
              <a:rPr lang="en-US" smtClean="0"/>
              <a:t>7/15/19</a:t>
            </a:fld>
            <a:endParaRPr lang="en-US"/>
          </a:p>
        </p:txBody>
      </p:sp>
      <p:sp>
        <p:nvSpPr>
          <p:cNvPr id="6" name="Footer Placeholder 5">
            <a:extLst>
              <a:ext uri="{FF2B5EF4-FFF2-40B4-BE49-F238E27FC236}">
                <a16:creationId xmlns:a16="http://schemas.microsoft.com/office/drawing/2014/main" id="{0078FDD6-4E15-4C45-9190-ADAF73A312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5EF46-C635-44D8-A551-BF8B22B12358}"/>
              </a:ext>
            </a:extLst>
          </p:cNvPr>
          <p:cNvSpPr>
            <a:spLocks noGrp="1"/>
          </p:cNvSpPr>
          <p:nvPr>
            <p:ph type="sldNum" sz="quarter" idx="12"/>
          </p:nvPr>
        </p:nvSpPr>
        <p:spPr/>
        <p:txBody>
          <a:bodyPr/>
          <a:lstStyle/>
          <a:p>
            <a:fld id="{9CD6B03B-33CC-49F3-B7D2-A38B9FC80679}" type="slidenum">
              <a:rPr lang="en-US" smtClean="0"/>
              <a:t>‹#›</a:t>
            </a:fld>
            <a:endParaRPr lang="en-US"/>
          </a:p>
        </p:txBody>
      </p:sp>
    </p:spTree>
    <p:extLst>
      <p:ext uri="{BB962C8B-B14F-4D97-AF65-F5344CB8AC3E}">
        <p14:creationId xmlns:p14="http://schemas.microsoft.com/office/powerpoint/2010/main" val="1837184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693D48-4830-4181-BD76-E3E9E95509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2235E7-0103-49AB-AB53-300019ADB6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BDDFA-12B2-413D-8EAF-E094F0CA64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56EAE9-5113-4BAE-91D4-CE6B13714C7D}" type="datetimeFigureOut">
              <a:rPr lang="en-US" smtClean="0"/>
              <a:t>7/15/19</a:t>
            </a:fld>
            <a:endParaRPr lang="en-US"/>
          </a:p>
        </p:txBody>
      </p:sp>
      <p:sp>
        <p:nvSpPr>
          <p:cNvPr id="5" name="Footer Placeholder 4">
            <a:extLst>
              <a:ext uri="{FF2B5EF4-FFF2-40B4-BE49-F238E27FC236}">
                <a16:creationId xmlns:a16="http://schemas.microsoft.com/office/drawing/2014/main" id="{3F88B543-D5E6-48A8-92CB-0D583B0C5D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A9BD6F-10BC-428A-8172-8912DA52EE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D6B03B-33CC-49F3-B7D2-A38B9FC80679}" type="slidenum">
              <a:rPr lang="en-US" smtClean="0"/>
              <a:t>‹#›</a:t>
            </a:fld>
            <a:endParaRPr lang="en-US"/>
          </a:p>
        </p:txBody>
      </p:sp>
    </p:spTree>
    <p:extLst>
      <p:ext uri="{BB962C8B-B14F-4D97-AF65-F5344CB8AC3E}">
        <p14:creationId xmlns:p14="http://schemas.microsoft.com/office/powerpoint/2010/main" val="2269139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www.weightymatters.ca/2014/10/what-actually-reading-that-fast-vs-slow.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hyperlink" Target="https://rivolaks.com/posts/profiling-python/" TargetMode="External"/><Relationship Id="rId13" Type="http://schemas.openxmlformats.org/officeDocument/2006/relationships/hyperlink" Target="https://www.sparkfun.com/products/15033" TargetMode="External"/><Relationship Id="rId3" Type="http://schemas.openxmlformats.org/officeDocument/2006/relationships/image" Target="../media/image26.png"/><Relationship Id="rId7" Type="http://schemas.openxmlformats.org/officeDocument/2006/relationships/hyperlink" Target="https://thirld.com/blog/2014/11/30/visualizing-the-results-of-profiling-python-code/" TargetMode="External"/><Relationship Id="rId12" Type="http://schemas.openxmlformats.org/officeDocument/2006/relationships/hyperlink" Target="https://circuitpython.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julien.danjou.info/guide-to-python-profiling-cprofile-concrete-case-carbonara/" TargetMode="External"/><Relationship Id="rId11" Type="http://schemas.openxmlformats.org/officeDocument/2006/relationships/hyperlink" Target="https://jvns.ca/perf-zine.pdf" TargetMode="External"/><Relationship Id="rId5" Type="http://schemas.openxmlformats.org/officeDocument/2006/relationships/hyperlink" Target="https://docs.python.org/3.5/library/profile.html" TargetMode="External"/><Relationship Id="rId10" Type="http://schemas.openxmlformats.org/officeDocument/2006/relationships/hyperlink" Target="https://realpython.com/python-gil/" TargetMode="External"/><Relationship Id="rId4" Type="http://schemas.openxmlformats.org/officeDocument/2006/relationships/hyperlink" Target="https://godbolt.org/" TargetMode="External"/><Relationship Id="rId9" Type="http://schemas.openxmlformats.org/officeDocument/2006/relationships/hyperlink" Target="https://eng.uber.com/pyflame/" TargetMode="External"/><Relationship Id="rId14" Type="http://schemas.openxmlformats.org/officeDocument/2006/relationships/hyperlink" Target="https://github.com/eleciawhite/pres_optimizingPytho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s://twitter.com/logicalelegance" TargetMode="External"/><Relationship Id="rId2" Type="http://schemas.openxmlformats.org/officeDocument/2006/relationships/hyperlink" Target="https://embedded.fm/contact" TargetMode="Externa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hyperlink" Target="http://www.logicalelegance.com/site/contact/"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hyperlink" Target="https://godbolt.org/"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python.org/3.5/library/profile.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1D192-279F-491E-998C-9BFD24796BF5}"/>
              </a:ext>
            </a:extLst>
          </p:cNvPr>
          <p:cNvSpPr>
            <a:spLocks noGrp="1"/>
          </p:cNvSpPr>
          <p:nvPr>
            <p:ph type="ctrTitle"/>
          </p:nvPr>
        </p:nvSpPr>
        <p:spPr>
          <a:xfrm>
            <a:off x="6746628" y="1783959"/>
            <a:ext cx="4645250" cy="2889114"/>
          </a:xfrm>
        </p:spPr>
        <p:txBody>
          <a:bodyPr anchor="b">
            <a:normAutofit/>
          </a:bodyPr>
          <a:lstStyle/>
          <a:p>
            <a:pPr algn="l"/>
            <a:r>
              <a:rPr lang="en-US"/>
              <a:t>Optimizing Python</a:t>
            </a:r>
          </a:p>
        </p:txBody>
      </p:sp>
      <p:sp>
        <p:nvSpPr>
          <p:cNvPr id="3" name="Subtitle 2">
            <a:extLst>
              <a:ext uri="{FF2B5EF4-FFF2-40B4-BE49-F238E27FC236}">
                <a16:creationId xmlns:a16="http://schemas.microsoft.com/office/drawing/2014/main" id="{9D17D625-8D50-4787-887B-23AFD5DFB78C}"/>
              </a:ext>
            </a:extLst>
          </p:cNvPr>
          <p:cNvSpPr>
            <a:spLocks noGrp="1"/>
          </p:cNvSpPr>
          <p:nvPr>
            <p:ph type="subTitle" idx="1"/>
          </p:nvPr>
        </p:nvSpPr>
        <p:spPr>
          <a:xfrm>
            <a:off x="6746627" y="4750893"/>
            <a:ext cx="4645250" cy="1147863"/>
          </a:xfrm>
        </p:spPr>
        <p:txBody>
          <a:bodyPr anchor="t">
            <a:normAutofit/>
          </a:bodyPr>
          <a:lstStyle/>
          <a:p>
            <a:pPr algn="l"/>
            <a:r>
              <a:rPr lang="en-US" sz="2000"/>
              <a:t>Faster, Smaller, and Lower Power</a:t>
            </a:r>
            <a:endParaRPr lang="en-US" sz="2000" dirty="0"/>
          </a:p>
        </p:txBody>
      </p:sp>
      <p:sp>
        <p:nvSpPr>
          <p:cNvPr id="23" name="Freeform: Shape 1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ground, animal, floor, invertebrate&#10;&#10;Description automatically generated">
            <a:extLst>
              <a:ext uri="{FF2B5EF4-FFF2-40B4-BE49-F238E27FC236}">
                <a16:creationId xmlns:a16="http://schemas.microsoft.com/office/drawing/2014/main" id="{1FBD3B33-7E22-4134-9741-B424C4590C9A}"/>
              </a:ext>
            </a:extLst>
          </p:cNvPr>
          <p:cNvPicPr>
            <a:picLocks noChangeAspect="1"/>
          </p:cNvPicPr>
          <p:nvPr/>
        </p:nvPicPr>
        <p:blipFill rotWithShape="1">
          <a:blip r:embed="rId3">
            <a:extLst>
              <a:ext uri="{28A0092B-C50C-407E-A947-70E740481C1C}">
                <a14:useLocalDpi xmlns:a14="http://schemas.microsoft.com/office/drawing/2010/main" val="0"/>
              </a:ext>
            </a:extLst>
          </a:blip>
          <a:srcRect l="15681" r="1090"/>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45139143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AD84-4F8D-4010-BA50-49FBCDC85845}"/>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dirty="0"/>
              <a:t>Threads, why did it have to be threads?</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Rock with fossilized worm trails">
            <a:extLst>
              <a:ext uri="{FF2B5EF4-FFF2-40B4-BE49-F238E27FC236}">
                <a16:creationId xmlns:a16="http://schemas.microsoft.com/office/drawing/2014/main" id="{CFDF758C-4869-4ECE-8D60-03FDDDD6572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710" r="358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64744355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B6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4D9109-0256-4140-9E2B-C079CB84D946}"/>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Statistical vs Deterministic</a:t>
            </a:r>
          </a:p>
        </p:txBody>
      </p:sp>
      <p:pic>
        <p:nvPicPr>
          <p:cNvPr id="8" name="Picture 7">
            <a:extLst>
              <a:ext uri="{FF2B5EF4-FFF2-40B4-BE49-F238E27FC236}">
                <a16:creationId xmlns:a16="http://schemas.microsoft.com/office/drawing/2014/main" id="{E7A824AF-4355-4E16-BC68-C0E3C03FAA4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761"/>
          <a:stretch/>
        </p:blipFill>
        <p:spPr>
          <a:xfrm>
            <a:off x="327547" y="321733"/>
            <a:ext cx="7058306" cy="4107392"/>
          </a:xfrm>
          <a:prstGeom prst="rect">
            <a:avLst/>
          </a:prstGeom>
        </p:spPr>
      </p:pic>
      <p:sp>
        <p:nvSpPr>
          <p:cNvPr id="16" name="Rectangle 1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6A73480-8A66-46E3-BBAB-0578F2857292}"/>
              </a:ext>
            </a:extLst>
          </p:cNvPr>
          <p:cNvSpPr>
            <a:spLocks noGrp="1"/>
          </p:cNvSpPr>
          <p:nvPr>
            <p:ph idx="1"/>
          </p:nvPr>
        </p:nvSpPr>
        <p:spPr>
          <a:xfrm>
            <a:off x="8029319" y="917725"/>
            <a:ext cx="3424739" cy="4852362"/>
          </a:xfrm>
        </p:spPr>
        <p:txBody>
          <a:bodyPr anchor="ctr">
            <a:normAutofit/>
          </a:bodyPr>
          <a:lstStyle/>
          <a:p>
            <a:r>
              <a:rPr lang="en-US" sz="2000">
                <a:solidFill>
                  <a:srgbClr val="FFFFFF"/>
                </a:solidFill>
              </a:rPr>
              <a:t>Deterministic:</a:t>
            </a:r>
          </a:p>
          <a:p>
            <a:pPr lvl="1"/>
            <a:r>
              <a:rPr lang="en-US" sz="2000">
                <a:solidFill>
                  <a:srgbClr val="FFFFFF"/>
                </a:solidFill>
              </a:rPr>
              <a:t>Follows processor through everything it does. </a:t>
            </a:r>
          </a:p>
          <a:p>
            <a:pPr lvl="1"/>
            <a:r>
              <a:rPr lang="en-US" sz="2000">
                <a:solidFill>
                  <a:srgbClr val="FFFFFF"/>
                </a:solidFill>
              </a:rPr>
              <a:t>Logical, orderly, slow</a:t>
            </a:r>
          </a:p>
          <a:p>
            <a:r>
              <a:rPr lang="en-US" sz="2000">
                <a:solidFill>
                  <a:srgbClr val="FFFFFF"/>
                </a:solidFill>
              </a:rPr>
              <a:t>Statistic:</a:t>
            </a:r>
          </a:p>
          <a:p>
            <a:pPr lvl="1"/>
            <a:r>
              <a:rPr lang="en-US" sz="2000">
                <a:solidFill>
                  <a:srgbClr val="FFFFFF"/>
                </a:solidFill>
              </a:rPr>
              <a:t>Interrupts CPU: what are you doing now? What about now? Now? Now?</a:t>
            </a:r>
          </a:p>
          <a:p>
            <a:pPr lvl="1"/>
            <a:r>
              <a:rPr lang="en-US" sz="2000">
                <a:solidFill>
                  <a:srgbClr val="FFFFFF"/>
                </a:solidFill>
              </a:rPr>
              <a:t>Better for threads, big programs</a:t>
            </a:r>
          </a:p>
        </p:txBody>
      </p:sp>
      <p:sp>
        <p:nvSpPr>
          <p:cNvPr id="9" name="TextBox 8">
            <a:extLst>
              <a:ext uri="{FF2B5EF4-FFF2-40B4-BE49-F238E27FC236}">
                <a16:creationId xmlns:a16="http://schemas.microsoft.com/office/drawing/2014/main" id="{897124C2-ECBE-41BB-88DF-BAFA4A09E800}"/>
              </a:ext>
            </a:extLst>
          </p:cNvPr>
          <p:cNvSpPr txBox="1"/>
          <p:nvPr/>
        </p:nvSpPr>
        <p:spPr>
          <a:xfrm>
            <a:off x="4926526" y="4229070"/>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www.weightymatters.ca/2014/10/what-actually-reading-that-fast-vs-slow.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922417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C541E7-BB2E-447F-A323-306B723CCDC0}"/>
              </a:ext>
            </a:extLst>
          </p:cNvPr>
          <p:cNvPicPr/>
          <p:nvPr/>
        </p:nvPicPr>
        <p:blipFill rotWithShape="1">
          <a:blip r:embed="rId3">
            <a:extLst>
              <a:ext uri="{28A0092B-C50C-407E-A947-70E740481C1C}">
                <a14:useLocalDpi xmlns:a14="http://schemas.microsoft.com/office/drawing/2010/main" val="0"/>
              </a:ext>
            </a:extLst>
          </a:blip>
          <a:srcRect l="29511" r="20835"/>
          <a:stretch/>
        </p:blipFill>
        <p:spPr bwMode="auto">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a:noFill/>
        </p:spPr>
      </p:pic>
      <p:sp>
        <p:nvSpPr>
          <p:cNvPr id="43" name="Rectangle 40">
            <a:extLst>
              <a:ext uri="{FF2B5EF4-FFF2-40B4-BE49-F238E27FC236}">
                <a16:creationId xmlns:a16="http://schemas.microsoft.com/office/drawing/2014/main" id="{89AC137A-F7D0-43CC-A46F-113F475E4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651" y="1435100"/>
            <a:ext cx="4700016" cy="3987800"/>
          </a:xfrm>
          <a:prstGeom prst="rect">
            <a:avLst/>
          </a:prstGeom>
          <a:solidFill>
            <a:schemeClr val="tx1">
              <a:lumMod val="85000"/>
              <a:lumOff val="15000"/>
              <a:alpha val="88000"/>
            </a:schemeClr>
          </a:solidFill>
          <a:ln w="139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600C0E-7329-4695-9FED-A618835FCE82}"/>
              </a:ext>
            </a:extLst>
          </p:cNvPr>
          <p:cNvSpPr>
            <a:spLocks noGrp="1"/>
          </p:cNvSpPr>
          <p:nvPr>
            <p:ph type="title"/>
          </p:nvPr>
        </p:nvSpPr>
        <p:spPr>
          <a:xfrm>
            <a:off x="1178276" y="1784857"/>
            <a:ext cx="3990624" cy="2300126"/>
          </a:xfrm>
        </p:spPr>
        <p:txBody>
          <a:bodyPr>
            <a:normAutofit/>
          </a:bodyPr>
          <a:lstStyle/>
          <a:p>
            <a:r>
              <a:rPr lang="en-US" sz="2800" b="1" dirty="0">
                <a:solidFill>
                  <a:schemeClr val="bg1"/>
                </a:solidFill>
              </a:rPr>
              <a:t>System Tools in Linux</a:t>
            </a:r>
            <a:br>
              <a:rPr lang="en-US" sz="1700" dirty="0">
                <a:solidFill>
                  <a:schemeClr val="bg1"/>
                </a:solidFill>
              </a:rPr>
            </a:br>
            <a:br>
              <a:rPr lang="en-US" sz="1700" dirty="0">
                <a:solidFill>
                  <a:schemeClr val="bg1"/>
                </a:solidFill>
              </a:rPr>
            </a:br>
            <a:r>
              <a:rPr lang="en-US" sz="1700" b="1" dirty="0">
                <a:solidFill>
                  <a:schemeClr val="bg1"/>
                </a:solidFill>
              </a:rPr>
              <a:t>top</a:t>
            </a:r>
            <a:br>
              <a:rPr lang="en-US" sz="1700" b="1" dirty="0">
                <a:solidFill>
                  <a:schemeClr val="bg1"/>
                </a:solidFill>
              </a:rPr>
            </a:br>
            <a:br>
              <a:rPr lang="en-US" sz="1700" b="1" dirty="0">
                <a:solidFill>
                  <a:schemeClr val="bg1"/>
                </a:solidFill>
              </a:rPr>
            </a:br>
            <a:r>
              <a:rPr lang="en-US" sz="1700" b="1" dirty="0">
                <a:solidFill>
                  <a:schemeClr val="bg1"/>
                </a:solidFill>
              </a:rPr>
              <a:t>perf: </a:t>
            </a:r>
            <a:r>
              <a:rPr lang="en-US" sz="1700" dirty="0">
                <a:solidFill>
                  <a:schemeClr val="bg1"/>
                </a:solidFill>
              </a:rPr>
              <a:t>perf top -p &lt;PID&gt; -a -ns </a:t>
            </a:r>
            <a:r>
              <a:rPr lang="en-US" sz="1700" dirty="0" err="1">
                <a:solidFill>
                  <a:schemeClr val="bg1"/>
                </a:solidFill>
              </a:rPr>
              <a:t>comm,dso</a:t>
            </a:r>
            <a:br>
              <a:rPr lang="en-US" sz="1700" dirty="0">
                <a:solidFill>
                  <a:schemeClr val="bg1"/>
                </a:solidFill>
              </a:rPr>
            </a:br>
            <a:endParaRPr lang="en-US" sz="1700" dirty="0">
              <a:solidFill>
                <a:schemeClr val="bg1"/>
              </a:solidFill>
            </a:endParaRPr>
          </a:p>
        </p:txBody>
      </p:sp>
      <p:sp>
        <p:nvSpPr>
          <p:cNvPr id="3" name="Content Placeholder 2">
            <a:extLst>
              <a:ext uri="{FF2B5EF4-FFF2-40B4-BE49-F238E27FC236}">
                <a16:creationId xmlns:a16="http://schemas.microsoft.com/office/drawing/2014/main" id="{96FBACF5-8B6E-4D8E-AACE-1B161868AD71}"/>
              </a:ext>
            </a:extLst>
          </p:cNvPr>
          <p:cNvSpPr>
            <a:spLocks noGrp="1"/>
          </p:cNvSpPr>
          <p:nvPr>
            <p:ph idx="1"/>
          </p:nvPr>
        </p:nvSpPr>
        <p:spPr>
          <a:xfrm>
            <a:off x="1178276" y="3021964"/>
            <a:ext cx="3990624" cy="2086357"/>
          </a:xfrm>
        </p:spPr>
        <p:txBody>
          <a:bodyPr>
            <a:normAutofit/>
          </a:bodyPr>
          <a:lstStyle/>
          <a:p>
            <a:endParaRPr lang="en-US" sz="1800">
              <a:solidFill>
                <a:schemeClr val="bg1"/>
              </a:solidFill>
            </a:endParaRPr>
          </a:p>
          <a:p>
            <a:endParaRPr lang="en-US" sz="1800">
              <a:solidFill>
                <a:schemeClr val="bg1"/>
              </a:solidFill>
            </a:endParaRPr>
          </a:p>
        </p:txBody>
      </p:sp>
      <p:pic>
        <p:nvPicPr>
          <p:cNvPr id="11" name="Picture 10">
            <a:extLst>
              <a:ext uri="{FF2B5EF4-FFF2-40B4-BE49-F238E27FC236}">
                <a16:creationId xmlns:a16="http://schemas.microsoft.com/office/drawing/2014/main" id="{4AB9DA2C-5CF0-44A5-B261-465D8B07ADDC}"/>
              </a:ext>
            </a:extLst>
          </p:cNvPr>
          <p:cNvPicPr>
            <a:picLocks noChangeAspect="1"/>
          </p:cNvPicPr>
          <p:nvPr/>
        </p:nvPicPr>
        <p:blipFill rotWithShape="1">
          <a:blip r:embed="rId4"/>
          <a:srcRect t="11272" r="1" b="2477"/>
          <a:stretch/>
        </p:blipFill>
        <p:spPr>
          <a:xfrm>
            <a:off x="5790369" y="10"/>
            <a:ext cx="6401647" cy="6852984"/>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Tree>
    <p:extLst>
      <p:ext uri="{BB962C8B-B14F-4D97-AF65-F5344CB8AC3E}">
        <p14:creationId xmlns:p14="http://schemas.microsoft.com/office/powerpoint/2010/main" val="2183302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A79A-7E23-4619-85D0-671EC732B0F2}"/>
              </a:ext>
            </a:extLst>
          </p:cNvPr>
          <p:cNvSpPr>
            <a:spLocks noGrp="1"/>
          </p:cNvSpPr>
          <p:nvPr>
            <p:ph type="title"/>
          </p:nvPr>
        </p:nvSpPr>
        <p:spPr>
          <a:xfrm>
            <a:off x="481013" y="3752849"/>
            <a:ext cx="3290887" cy="2452687"/>
          </a:xfrm>
        </p:spPr>
        <p:txBody>
          <a:bodyPr anchor="ctr">
            <a:normAutofit/>
          </a:bodyPr>
          <a:lstStyle/>
          <a:p>
            <a:r>
              <a:rPr lang="en-US" sz="3600"/>
              <a:t>GPIOs, Oscilloscopes, and Logic Analyzers</a:t>
            </a:r>
          </a:p>
        </p:txBody>
      </p:sp>
      <p:pic>
        <p:nvPicPr>
          <p:cNvPr id="27" name="Picture 26" descr="A close up of a logo&#10;&#10;Description automatically generated">
            <a:extLst>
              <a:ext uri="{FF2B5EF4-FFF2-40B4-BE49-F238E27FC236}">
                <a16:creationId xmlns:a16="http://schemas.microsoft.com/office/drawing/2014/main" id="{24D7B131-1E9F-4F52-9B51-9C5AFA462D0E}"/>
              </a:ext>
            </a:extLst>
          </p:cNvPr>
          <p:cNvPicPr>
            <a:picLocks noChangeAspect="1"/>
          </p:cNvPicPr>
          <p:nvPr/>
        </p:nvPicPr>
        <p:blipFill rotWithShape="1">
          <a:blip r:embed="rId3">
            <a:extLst>
              <a:ext uri="{28A0092B-C50C-407E-A947-70E740481C1C}">
                <a14:useLocalDpi xmlns:a14="http://schemas.microsoft.com/office/drawing/2010/main" val="0"/>
              </a:ext>
            </a:extLst>
          </a:blip>
          <a:srcRect t="9399" b="5306"/>
          <a:stretch/>
        </p:blipFill>
        <p:spPr>
          <a:xfrm>
            <a:off x="20" y="10"/>
            <a:ext cx="12191980" cy="3710603"/>
          </a:xfrm>
          <a:custGeom>
            <a:avLst/>
            <a:gdLst>
              <a:gd name="connsiteX0" fmla="*/ 0 w 12192000"/>
              <a:gd name="connsiteY0" fmla="*/ 0 h 3692092"/>
              <a:gd name="connsiteX1" fmla="*/ 12192000 w 12192000"/>
              <a:gd name="connsiteY1" fmla="*/ 0 h 3692092"/>
              <a:gd name="connsiteX2" fmla="*/ 12192000 w 12192000"/>
              <a:gd name="connsiteY2" fmla="*/ 3504824 h 3692092"/>
              <a:gd name="connsiteX3" fmla="*/ 12024691 w 12192000"/>
              <a:gd name="connsiteY3" fmla="*/ 3517794 h 3692092"/>
              <a:gd name="connsiteX4" fmla="*/ 160485 w 12192000"/>
              <a:gd name="connsiteY4" fmla="*/ 3663863 h 3692092"/>
              <a:gd name="connsiteX5" fmla="*/ 0 w 12192000"/>
              <a:gd name="connsiteY5" fmla="*/ 3692092 h 36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28" name="Content Placeholder 13">
            <a:extLst>
              <a:ext uri="{FF2B5EF4-FFF2-40B4-BE49-F238E27FC236}">
                <a16:creationId xmlns:a16="http://schemas.microsoft.com/office/drawing/2014/main" id="{FD06C42C-D907-4763-9F9A-683D27BAA5F5}"/>
              </a:ext>
            </a:extLst>
          </p:cNvPr>
          <p:cNvSpPr>
            <a:spLocks noGrp="1"/>
          </p:cNvSpPr>
          <p:nvPr>
            <p:ph idx="1"/>
          </p:nvPr>
        </p:nvSpPr>
        <p:spPr>
          <a:xfrm>
            <a:off x="4223982" y="3752850"/>
            <a:ext cx="7485413" cy="2452687"/>
          </a:xfrm>
        </p:spPr>
        <p:txBody>
          <a:bodyPr anchor="ctr">
            <a:noAutofit/>
          </a:bodyPr>
          <a:lstStyle/>
          <a:p>
            <a:r>
              <a:rPr lang="en-US" sz="2000" dirty="0"/>
              <a:t>GPIOs are fast (ok to use in an interrupt)</a:t>
            </a:r>
          </a:p>
          <a:p>
            <a:r>
              <a:rPr lang="en-US" sz="2000" dirty="0"/>
              <a:t>Compute how much time spent in any area</a:t>
            </a:r>
          </a:p>
          <a:p>
            <a:r>
              <a:rPr lang="en-US" sz="2000" dirty="0"/>
              <a:t>Show interactions between two threads  / interrupts and main code</a:t>
            </a:r>
          </a:p>
          <a:p>
            <a:r>
              <a:rPr lang="en-US" sz="2000" dirty="0"/>
              <a:t>Use on Circuit Python, Micro Python, Raspberry boards</a:t>
            </a:r>
          </a:p>
          <a:p>
            <a:r>
              <a:rPr lang="en-US" sz="2000" dirty="0"/>
              <a:t>See signals with a logic analyzer</a:t>
            </a:r>
          </a:p>
          <a:p>
            <a:pPr lvl="1"/>
            <a:r>
              <a:rPr lang="en-US" sz="2000" dirty="0"/>
              <a:t>Saleae $400</a:t>
            </a:r>
          </a:p>
          <a:p>
            <a:pPr lvl="1"/>
            <a:r>
              <a:rPr lang="en-US" sz="2000" dirty="0"/>
              <a:t>Diligent $200</a:t>
            </a:r>
          </a:p>
          <a:p>
            <a:pPr lvl="1"/>
            <a:r>
              <a:rPr lang="en-US" sz="2000" dirty="0"/>
              <a:t>SparkFun $20</a:t>
            </a:r>
          </a:p>
        </p:txBody>
      </p:sp>
    </p:spTree>
    <p:extLst>
      <p:ext uri="{BB962C8B-B14F-4D97-AF65-F5344CB8AC3E}">
        <p14:creationId xmlns:p14="http://schemas.microsoft.com/office/powerpoint/2010/main" val="867912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F23553-0069-41AD-86FF-577E2A9889A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That’s Rock Not a Dolphin</a:t>
            </a:r>
          </a:p>
        </p:txBody>
      </p:sp>
      <p:sp>
        <p:nvSpPr>
          <p:cNvPr id="10" name="Content Placeholder 9">
            <a:extLst>
              <a:ext uri="{FF2B5EF4-FFF2-40B4-BE49-F238E27FC236}">
                <a16:creationId xmlns:a16="http://schemas.microsoft.com/office/drawing/2014/main" id="{BD51DB10-1115-4664-91F3-1C57BA69488B}"/>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a:solidFill>
                  <a:srgbClr val="FFFFFF"/>
                </a:solidFill>
                <a:latin typeface="+mn-lt"/>
                <a:ea typeface="+mn-ea"/>
                <a:cs typeface="+mn-cs"/>
              </a:rPr>
              <a:t>It was all a lie.</a:t>
            </a:r>
          </a:p>
        </p:txBody>
      </p:sp>
      <p:cxnSp>
        <p:nvCxnSpPr>
          <p:cNvPr id="38" name="Straight Connector 37">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ground, animal, outdoor, small&#10;&#10;Description automatically generated">
            <a:extLst>
              <a:ext uri="{FF2B5EF4-FFF2-40B4-BE49-F238E27FC236}">
                <a16:creationId xmlns:a16="http://schemas.microsoft.com/office/drawing/2014/main" id="{1947DF9D-BCBA-497E-BC52-AB01D33D8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822" y="1065503"/>
            <a:ext cx="6553545" cy="4734936"/>
          </a:xfrm>
          <a:prstGeom prst="rect">
            <a:avLst/>
          </a:prstGeom>
        </p:spPr>
      </p:pic>
    </p:spTree>
    <p:extLst>
      <p:ext uri="{BB962C8B-B14F-4D97-AF65-F5344CB8AC3E}">
        <p14:creationId xmlns:p14="http://schemas.microsoft.com/office/powerpoint/2010/main" val="130275689"/>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rock&#10;&#10;Description automatically generated">
            <a:extLst>
              <a:ext uri="{FF2B5EF4-FFF2-40B4-BE49-F238E27FC236}">
                <a16:creationId xmlns:a16="http://schemas.microsoft.com/office/drawing/2014/main" id="{4AFF067E-7FE2-4A9D-AD88-4FCD6115AD03}"/>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893" r="19089"/>
          <a:stretch/>
        </p:blipFill>
        <p:spPr>
          <a:xfrm>
            <a:off x="5797543" y="10"/>
            <a:ext cx="6394152" cy="6857990"/>
          </a:xfrm>
          <a:prstGeom prst="rect">
            <a:avLst/>
          </a:prstGeom>
        </p:spPr>
      </p:pic>
      <p:pic>
        <p:nvPicPr>
          <p:cNvPr id="10"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BC05646D-4D7D-4896-9C48-6AA5B96557A2}"/>
              </a:ext>
            </a:extLst>
          </p:cNvPr>
          <p:cNvSpPr>
            <a:spLocks noGrp="1"/>
          </p:cNvSpPr>
          <p:nvPr>
            <p:ph type="title"/>
          </p:nvPr>
        </p:nvSpPr>
        <p:spPr>
          <a:xfrm>
            <a:off x="307736" y="222921"/>
            <a:ext cx="5605741" cy="1311664"/>
          </a:xfrm>
        </p:spPr>
        <p:txBody>
          <a:bodyPr>
            <a:normAutofit/>
          </a:bodyPr>
          <a:lstStyle/>
          <a:p>
            <a:r>
              <a:rPr lang="en-US" dirty="0">
                <a:solidFill>
                  <a:srgbClr val="000000"/>
                </a:solidFill>
              </a:rPr>
              <a:t>What does it all mean?</a:t>
            </a:r>
          </a:p>
        </p:txBody>
      </p:sp>
      <p:sp>
        <p:nvSpPr>
          <p:cNvPr id="3" name="Content Placeholder 2">
            <a:extLst>
              <a:ext uri="{FF2B5EF4-FFF2-40B4-BE49-F238E27FC236}">
                <a16:creationId xmlns:a16="http://schemas.microsoft.com/office/drawing/2014/main" id="{09F7357B-B9AD-4C15-9278-E392F839C296}"/>
              </a:ext>
            </a:extLst>
          </p:cNvPr>
          <p:cNvSpPr>
            <a:spLocks noGrp="1"/>
          </p:cNvSpPr>
          <p:nvPr>
            <p:ph idx="1"/>
          </p:nvPr>
        </p:nvSpPr>
        <p:spPr>
          <a:xfrm>
            <a:off x="308040" y="1534585"/>
            <a:ext cx="6231907" cy="3788830"/>
          </a:xfrm>
        </p:spPr>
        <p:txBody>
          <a:bodyPr anchor="ctr">
            <a:noAutofit/>
          </a:bodyPr>
          <a:lstStyle/>
          <a:p>
            <a:r>
              <a:rPr lang="en-US" sz="1800" dirty="0">
                <a:solidFill>
                  <a:srgbClr val="000000"/>
                </a:solidFill>
              </a:rPr>
              <a:t>Python is interpreted, not compiled. It isn’t </a:t>
            </a:r>
            <a:r>
              <a:rPr lang="en-US" sz="1800" b="1" dirty="0">
                <a:solidFill>
                  <a:srgbClr val="000000"/>
                </a:solidFill>
              </a:rPr>
              <a:t>always</a:t>
            </a:r>
            <a:r>
              <a:rPr lang="en-US" sz="1800" dirty="0">
                <a:solidFill>
                  <a:srgbClr val="000000"/>
                </a:solidFill>
              </a:rPr>
              <a:t> slower.</a:t>
            </a:r>
          </a:p>
          <a:p>
            <a:r>
              <a:rPr lang="en-US" sz="1800" dirty="0">
                <a:solidFill>
                  <a:srgbClr val="000000"/>
                </a:solidFill>
              </a:rPr>
              <a:t>You should only optimize bottlenecks.</a:t>
            </a:r>
          </a:p>
          <a:p>
            <a:r>
              <a:rPr lang="en-US" sz="1800" dirty="0">
                <a:solidFill>
                  <a:srgbClr val="000000"/>
                </a:solidFill>
              </a:rPr>
              <a:t>Using print to profile your code is easy though slightly fussy.</a:t>
            </a:r>
          </a:p>
          <a:p>
            <a:r>
              <a:rPr lang="en-US" sz="1800" dirty="0">
                <a:solidFill>
                  <a:srgbClr val="000000"/>
                </a:solidFill>
              </a:rPr>
              <a:t>There is a built-in Python profiler that is pretty good.</a:t>
            </a:r>
          </a:p>
          <a:p>
            <a:r>
              <a:rPr lang="en-US" sz="1800" dirty="0">
                <a:solidFill>
                  <a:srgbClr val="000000"/>
                </a:solidFill>
              </a:rPr>
              <a:t>Visualization is to profiling as graphs are to data.</a:t>
            </a:r>
          </a:p>
          <a:p>
            <a:r>
              <a:rPr lang="en-US" sz="1800" dirty="0">
                <a:solidFill>
                  <a:srgbClr val="000000"/>
                </a:solidFill>
              </a:rPr>
              <a:t>Threads make code go faster but profiling harder.</a:t>
            </a:r>
          </a:p>
          <a:p>
            <a:r>
              <a:rPr lang="en-US" sz="1800" dirty="0">
                <a:solidFill>
                  <a:srgbClr val="000000"/>
                </a:solidFill>
              </a:rPr>
              <a:t>Deterministic and statistical profilers each have their own place.</a:t>
            </a:r>
          </a:p>
          <a:p>
            <a:r>
              <a:rPr lang="en-US" sz="1800" dirty="0">
                <a:solidFill>
                  <a:srgbClr val="000000"/>
                </a:solidFill>
              </a:rPr>
              <a:t>Linux tools may be more useful that Python profilers.</a:t>
            </a:r>
          </a:p>
          <a:p>
            <a:r>
              <a:rPr lang="en-US" sz="1800" dirty="0">
                <a:solidFill>
                  <a:srgbClr val="000000"/>
                </a:solidFill>
              </a:rPr>
              <a:t>GPIOs and oscilloscopes are more fun anyway.</a:t>
            </a:r>
          </a:p>
        </p:txBody>
      </p:sp>
    </p:spTree>
    <p:extLst>
      <p:ext uri="{BB962C8B-B14F-4D97-AF65-F5344CB8AC3E}">
        <p14:creationId xmlns:p14="http://schemas.microsoft.com/office/powerpoint/2010/main" val="1239561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194267B-FA38-4CA2-9EA7-1400C63CEBF5}"/>
              </a:ext>
            </a:extLst>
          </p:cNvPr>
          <p:cNvSpPr>
            <a:spLocks noGrp="1"/>
          </p:cNvSpPr>
          <p:nvPr>
            <p:ph type="title"/>
          </p:nvPr>
        </p:nvSpPr>
        <p:spPr>
          <a:xfrm>
            <a:off x="640079" y="2053641"/>
            <a:ext cx="3669161" cy="2760098"/>
          </a:xfrm>
        </p:spPr>
        <p:txBody>
          <a:bodyPr>
            <a:normAutofit/>
          </a:bodyPr>
          <a:lstStyle/>
          <a:p>
            <a:r>
              <a:rPr lang="en-US">
                <a:solidFill>
                  <a:srgbClr val="FFFFFF"/>
                </a:solidFill>
              </a:rPr>
              <a:t>Resources</a:t>
            </a:r>
          </a:p>
        </p:txBody>
      </p:sp>
      <p:sp>
        <p:nvSpPr>
          <p:cNvPr id="32" name="Content Placeholder 2">
            <a:extLst>
              <a:ext uri="{FF2B5EF4-FFF2-40B4-BE49-F238E27FC236}">
                <a16:creationId xmlns:a16="http://schemas.microsoft.com/office/drawing/2014/main" id="{F4594753-3196-4EAA-A558-3BE57FF3E2C4}"/>
              </a:ext>
            </a:extLst>
          </p:cNvPr>
          <p:cNvSpPr>
            <a:spLocks noGrp="1"/>
          </p:cNvSpPr>
          <p:nvPr>
            <p:ph idx="1"/>
          </p:nvPr>
        </p:nvSpPr>
        <p:spPr>
          <a:xfrm>
            <a:off x="5744817" y="188843"/>
            <a:ext cx="6202018" cy="6430617"/>
          </a:xfrm>
        </p:spPr>
        <p:txBody>
          <a:bodyPr anchor="ctr">
            <a:normAutofit/>
          </a:bodyPr>
          <a:lstStyle/>
          <a:p>
            <a:r>
              <a:rPr lang="en-US" sz="2000" dirty="0">
                <a:solidFill>
                  <a:srgbClr val="000000"/>
                </a:solidFill>
                <a:hlinkClick r:id="rId4"/>
              </a:rPr>
              <a:t>https://godbolt.org/</a:t>
            </a:r>
            <a:endParaRPr lang="en-US" sz="2000" dirty="0">
              <a:solidFill>
                <a:srgbClr val="000000"/>
              </a:solidFill>
            </a:endParaRPr>
          </a:p>
          <a:p>
            <a:r>
              <a:rPr lang="en-US" sz="2000" dirty="0">
                <a:solidFill>
                  <a:srgbClr val="000000"/>
                </a:solidFill>
              </a:rPr>
              <a:t>Profiling</a:t>
            </a:r>
          </a:p>
          <a:p>
            <a:pPr lvl="1"/>
            <a:r>
              <a:rPr lang="en-US" sz="2000" dirty="0">
                <a:solidFill>
                  <a:srgbClr val="000000"/>
                </a:solidFill>
                <a:hlinkClick r:id="rId5"/>
              </a:rPr>
              <a:t>https://docs.python.org/3.5/library/profile.html</a:t>
            </a:r>
            <a:endParaRPr lang="en-US" sz="2000" dirty="0">
              <a:solidFill>
                <a:srgbClr val="000000"/>
              </a:solidFill>
            </a:endParaRPr>
          </a:p>
          <a:p>
            <a:pPr lvl="1"/>
            <a:r>
              <a:rPr lang="en-US" sz="2000" dirty="0">
                <a:solidFill>
                  <a:srgbClr val="000000"/>
                </a:solidFill>
                <a:hlinkClick r:id="rId6"/>
              </a:rPr>
              <a:t>https://julien.danjou.info/guide-to-python-profiling-cprofile-concrete-case-carbonara/</a:t>
            </a:r>
            <a:endParaRPr lang="en-US" sz="2000" dirty="0">
              <a:solidFill>
                <a:srgbClr val="000000"/>
              </a:solidFill>
            </a:endParaRPr>
          </a:p>
          <a:p>
            <a:r>
              <a:rPr lang="en-US" sz="2000" dirty="0">
                <a:solidFill>
                  <a:srgbClr val="000000"/>
                </a:solidFill>
              </a:rPr>
              <a:t>Visualization</a:t>
            </a:r>
          </a:p>
          <a:p>
            <a:pPr lvl="1"/>
            <a:r>
              <a:rPr lang="en-US" sz="2000" dirty="0">
                <a:solidFill>
                  <a:srgbClr val="000000"/>
                </a:solidFill>
                <a:hlinkClick r:id="rId7"/>
              </a:rPr>
              <a:t>https://thirld.com/blog/2014/11/30/visualizing-the-results-of-profiling-python-code/</a:t>
            </a:r>
            <a:endParaRPr lang="en-US" sz="2000" dirty="0">
              <a:solidFill>
                <a:srgbClr val="000000"/>
              </a:solidFill>
            </a:endParaRPr>
          </a:p>
          <a:p>
            <a:pPr lvl="1"/>
            <a:r>
              <a:rPr lang="en-US" sz="2000" dirty="0">
                <a:solidFill>
                  <a:srgbClr val="000000"/>
                </a:solidFill>
                <a:hlinkClick r:id="rId8"/>
              </a:rPr>
              <a:t>https://rivolaks.com/posts/profiling-python/</a:t>
            </a:r>
            <a:endParaRPr lang="en-US" sz="2000" dirty="0">
              <a:solidFill>
                <a:srgbClr val="000000"/>
              </a:solidFill>
              <a:hlinkClick r:id="rId9"/>
            </a:endParaRPr>
          </a:p>
          <a:p>
            <a:r>
              <a:rPr lang="en-US" sz="2000" dirty="0">
                <a:solidFill>
                  <a:srgbClr val="000000"/>
                </a:solidFill>
              </a:rPr>
              <a:t>Global Interpreter Lock (GIL)</a:t>
            </a:r>
          </a:p>
          <a:p>
            <a:pPr lvl="1"/>
            <a:r>
              <a:rPr lang="en-US" sz="2000" u="sng" dirty="0">
                <a:solidFill>
                  <a:srgbClr val="000000"/>
                </a:solidFill>
                <a:hlinkClick r:id="rId10"/>
              </a:rPr>
              <a:t>https://realpython.com/python-gil/</a:t>
            </a:r>
            <a:r>
              <a:rPr lang="en-US" sz="2000" dirty="0">
                <a:solidFill>
                  <a:srgbClr val="000000"/>
                </a:solidFill>
              </a:rPr>
              <a:t>  </a:t>
            </a:r>
          </a:p>
          <a:p>
            <a:r>
              <a:rPr lang="en-US" sz="2000" dirty="0">
                <a:hlinkClick r:id="rId11"/>
              </a:rPr>
              <a:t>https://jvns.ca/perf-zine.pdf</a:t>
            </a:r>
            <a:endParaRPr lang="en-US" sz="2000" dirty="0">
              <a:hlinkClick r:id="rId12"/>
            </a:endParaRPr>
          </a:p>
          <a:p>
            <a:r>
              <a:rPr lang="en-US" sz="2000" dirty="0">
                <a:hlinkClick r:id="rId12"/>
              </a:rPr>
              <a:t>https://circuitpython.org/</a:t>
            </a:r>
            <a:endParaRPr lang="en-US" sz="2000" dirty="0"/>
          </a:p>
          <a:p>
            <a:r>
              <a:rPr lang="en-US" sz="2000" dirty="0">
                <a:hlinkClick r:id="rId13"/>
              </a:rPr>
              <a:t>https://www.sparkfun.com/products/15033</a:t>
            </a:r>
            <a:endParaRPr lang="en-US" sz="2000" dirty="0"/>
          </a:p>
          <a:p>
            <a:r>
              <a:rPr lang="en-US" sz="2000" dirty="0">
                <a:hlinkClick r:id="rId14"/>
              </a:rPr>
              <a:t>https://github.com/eleciawhite/pres_optimizingPython</a:t>
            </a:r>
            <a:endParaRPr lang="en-US" sz="2000" dirty="0">
              <a:solidFill>
                <a:srgbClr val="000000"/>
              </a:solidFill>
            </a:endParaRPr>
          </a:p>
          <a:p>
            <a:pPr lvl="1"/>
            <a:endParaRPr lang="en-US" sz="2000" dirty="0">
              <a:solidFill>
                <a:srgbClr val="000000"/>
              </a:solidFill>
            </a:endParaRPr>
          </a:p>
        </p:txBody>
      </p:sp>
    </p:spTree>
    <p:extLst>
      <p:ext uri="{BB962C8B-B14F-4D97-AF65-F5344CB8AC3E}">
        <p14:creationId xmlns:p14="http://schemas.microsoft.com/office/powerpoint/2010/main" val="3754190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49CC-30DD-4DBC-8805-B441BB8A64A3}"/>
              </a:ext>
            </a:extLst>
          </p:cNvPr>
          <p:cNvSpPr>
            <a:spLocks noGrp="1"/>
          </p:cNvSpPr>
          <p:nvPr>
            <p:ph type="title"/>
          </p:nvPr>
        </p:nvSpPr>
        <p:spPr>
          <a:xfrm>
            <a:off x="7209446" y="1396289"/>
            <a:ext cx="4399106" cy="1325563"/>
          </a:xfrm>
        </p:spPr>
        <p:txBody>
          <a:bodyPr>
            <a:normAutofit/>
          </a:bodyPr>
          <a:lstStyle/>
          <a:p>
            <a:r>
              <a:rPr lang="en-US"/>
              <a:t>Thank you!</a:t>
            </a:r>
            <a:endParaRPr lang="en-US" dirty="0"/>
          </a:p>
        </p:txBody>
      </p:sp>
      <p:sp>
        <p:nvSpPr>
          <p:cNvPr id="45" name="Freeform: Shape 32">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34">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842188"/>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Shape 36">
            <a:extLst>
              <a:ext uri="{FF2B5EF4-FFF2-40B4-BE49-F238E27FC236}">
                <a16:creationId xmlns:a16="http://schemas.microsoft.com/office/drawing/2014/main" id="{C20C2C41-D9A8-45BE-9E21-91268EC18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07251"/>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38">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6095"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0">
            <a:extLst>
              <a:ext uri="{FF2B5EF4-FFF2-40B4-BE49-F238E27FC236}">
                <a16:creationId xmlns:a16="http://schemas.microsoft.com/office/drawing/2014/main" id="{B38B1FC8-38BF-4066-8F4A-12EEC1C1A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1748" y="2662321"/>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Freeform: Shape 42">
            <a:extLst>
              <a:ext uri="{FF2B5EF4-FFF2-40B4-BE49-F238E27FC236}">
                <a16:creationId xmlns:a16="http://schemas.microsoft.com/office/drawing/2014/main" id="{178B4B56-5CC4-4608-A9A9-996108D35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7973" cy="338328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hlinkClick r:id="rId2"/>
            <a:extLst>
              <a:ext uri="{FF2B5EF4-FFF2-40B4-BE49-F238E27FC236}">
                <a16:creationId xmlns:a16="http://schemas.microsoft.com/office/drawing/2014/main" id="{BBC9DD59-A2C2-4BFA-BC33-E7A144A8B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92" y="1012553"/>
            <a:ext cx="3753787" cy="891524"/>
          </a:xfrm>
          <a:prstGeom prst="rect">
            <a:avLst/>
          </a:prstGeom>
        </p:spPr>
      </p:pic>
      <p:pic>
        <p:nvPicPr>
          <p:cNvPr id="7" name="Picture 6" descr="A close up of a logo&#10;&#10;Description automatically generated">
            <a:hlinkClick r:id="rId4"/>
            <a:extLst>
              <a:ext uri="{FF2B5EF4-FFF2-40B4-BE49-F238E27FC236}">
                <a16:creationId xmlns:a16="http://schemas.microsoft.com/office/drawing/2014/main" id="{FD2A237B-50E6-44C4-BCD4-53BDBDE9D7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10" y="4925434"/>
            <a:ext cx="3505383" cy="1051614"/>
          </a:xfrm>
          <a:prstGeom prst="rect">
            <a:avLst/>
          </a:prstGeom>
        </p:spPr>
      </p:pic>
      <p:pic>
        <p:nvPicPr>
          <p:cNvPr id="5" name="Picture 4" descr="A close up of an animal&#10;&#10;Description automatically generated">
            <a:extLst>
              <a:ext uri="{FF2B5EF4-FFF2-40B4-BE49-F238E27FC236}">
                <a16:creationId xmlns:a16="http://schemas.microsoft.com/office/drawing/2014/main" id="{6C8CAD8B-430F-4401-A37B-55DB58305A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1519" y="3120963"/>
            <a:ext cx="1436015" cy="1883299"/>
          </a:xfrm>
          <a:prstGeom prst="rect">
            <a:avLst/>
          </a:prstGeom>
        </p:spPr>
      </p:pic>
      <p:sp>
        <p:nvSpPr>
          <p:cNvPr id="3" name="Content Placeholder 2">
            <a:extLst>
              <a:ext uri="{FF2B5EF4-FFF2-40B4-BE49-F238E27FC236}">
                <a16:creationId xmlns:a16="http://schemas.microsoft.com/office/drawing/2014/main" id="{C3F17DB1-A603-48ED-9BBE-CA2B5BB41A58}"/>
              </a:ext>
            </a:extLst>
          </p:cNvPr>
          <p:cNvSpPr>
            <a:spLocks noGrp="1"/>
          </p:cNvSpPr>
          <p:nvPr>
            <p:ph idx="1"/>
          </p:nvPr>
        </p:nvSpPr>
        <p:spPr>
          <a:xfrm>
            <a:off x="7215004" y="2871982"/>
            <a:ext cx="4238563" cy="3181684"/>
          </a:xfrm>
        </p:spPr>
        <p:txBody>
          <a:bodyPr anchor="t">
            <a:normAutofit fontScale="92500" lnSpcReduction="10000"/>
          </a:bodyPr>
          <a:lstStyle/>
          <a:p>
            <a:pPr marL="0" indent="0" algn="ctr">
              <a:buNone/>
            </a:pPr>
            <a:r>
              <a:rPr lang="en-US" sz="2400" dirty="0"/>
              <a:t>Elecia White</a:t>
            </a:r>
          </a:p>
          <a:p>
            <a:pPr marL="0" indent="0" algn="ctr">
              <a:buNone/>
            </a:pPr>
            <a:r>
              <a:rPr lang="en-US" sz="2400" dirty="0"/>
              <a:t>Engineer, Podcast Host, Author</a:t>
            </a:r>
          </a:p>
          <a:p>
            <a:pPr marL="0" indent="0" algn="ctr">
              <a:buNone/>
            </a:pPr>
            <a:r>
              <a:rPr lang="en-US" sz="2400" dirty="0">
                <a:hlinkClick r:id="rId7">
                  <a:extLst>
                    <a:ext uri="{A12FA001-AC4F-418D-AE19-62706E023703}">
                      <ahyp:hlinkClr xmlns:ahyp="http://schemas.microsoft.com/office/drawing/2018/hyperlinkcolor" val="tx"/>
                    </a:ext>
                  </a:extLst>
                </a:hlinkClick>
              </a:rPr>
              <a:t>@logicalelegance</a:t>
            </a:r>
            <a:endParaRPr lang="en-US" sz="2400" dirty="0"/>
          </a:p>
          <a:p>
            <a:pPr marL="0" indent="0" algn="ctr">
              <a:buNone/>
            </a:pPr>
            <a:endParaRPr lang="en-US" sz="2400" dirty="0"/>
          </a:p>
          <a:p>
            <a:pPr marL="0" indent="0" algn="ctr">
              <a:buNone/>
            </a:pPr>
            <a:endParaRPr lang="en-US" sz="2400" dirty="0"/>
          </a:p>
          <a:p>
            <a:pPr marL="0" indent="0" algn="ctr">
              <a:buNone/>
            </a:pPr>
            <a:r>
              <a:rPr lang="en-US" sz="2400" dirty="0"/>
              <a:t>Contact link on </a:t>
            </a:r>
          </a:p>
          <a:p>
            <a:pPr marL="0" indent="0" algn="ctr">
              <a:buNone/>
            </a:pPr>
            <a:r>
              <a:rPr lang="en-US" sz="2400" dirty="0">
                <a:hlinkClick r:id="rId2">
                  <a:extLst>
                    <a:ext uri="{A12FA001-AC4F-418D-AE19-62706E023703}">
                      <ahyp:hlinkClr xmlns:ahyp="http://schemas.microsoft.com/office/drawing/2018/hyperlinkcolor" val="tx"/>
                    </a:ext>
                  </a:extLst>
                </a:hlinkClick>
              </a:rPr>
              <a:t>embedded.fm </a:t>
            </a:r>
            <a:r>
              <a:rPr lang="en-US" sz="2400" dirty="0"/>
              <a:t>or </a:t>
            </a:r>
            <a:r>
              <a:rPr lang="en-US" sz="2400" dirty="0">
                <a:hlinkClick r:id="rId4">
                  <a:extLst>
                    <a:ext uri="{A12FA001-AC4F-418D-AE19-62706E023703}">
                      <ahyp:hlinkClr xmlns:ahyp="http://schemas.microsoft.com/office/drawing/2018/hyperlinkcolor" val="tx"/>
                    </a:ext>
                  </a:extLst>
                </a:hlinkClick>
              </a:rPr>
              <a:t>locialelegance.com</a:t>
            </a:r>
            <a:endParaRPr lang="en-US" sz="2400" dirty="0"/>
          </a:p>
          <a:p>
            <a:pPr marL="0" indent="0">
              <a:buNone/>
            </a:pPr>
            <a:endParaRPr lang="en-US" sz="2400" dirty="0"/>
          </a:p>
        </p:txBody>
      </p:sp>
    </p:spTree>
    <p:extLst>
      <p:ext uri="{BB962C8B-B14F-4D97-AF65-F5344CB8AC3E}">
        <p14:creationId xmlns:p14="http://schemas.microsoft.com/office/powerpoint/2010/main" val="173680578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Freeform: Shape 24">
            <a:extLst>
              <a:ext uri="{FF2B5EF4-FFF2-40B4-BE49-F238E27FC236}">
                <a16:creationId xmlns:a16="http://schemas.microsoft.com/office/drawing/2014/main" id="{DB66F6E8-4D4A-4907-940A-774703A2D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Shape 26">
            <a:extLst>
              <a:ext uri="{FF2B5EF4-FFF2-40B4-BE49-F238E27FC236}">
                <a16:creationId xmlns:a16="http://schemas.microsoft.com/office/drawing/2014/main" id="{8F1F5A56-E82B-4FD5-9025-B72896FFB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tx1">
              <a:lumMod val="65000"/>
              <a:lumOff val="3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BB4BE2B4-8174-4B14-A54D-9B67E1A8C145}"/>
              </a:ext>
            </a:extLst>
          </p:cNvPr>
          <p:cNvSpPr>
            <a:spLocks noGrp="1"/>
          </p:cNvSpPr>
          <p:nvPr>
            <p:ph type="title"/>
          </p:nvPr>
        </p:nvSpPr>
        <p:spPr>
          <a:xfrm>
            <a:off x="838200" y="5529884"/>
            <a:ext cx="8078342" cy="1096331"/>
          </a:xfrm>
        </p:spPr>
        <p:txBody>
          <a:bodyPr>
            <a:normAutofit/>
          </a:bodyPr>
          <a:lstStyle/>
          <a:p>
            <a:r>
              <a:rPr lang="en-US" sz="3400"/>
              <a:t>Why? Why are you optimizing?</a:t>
            </a:r>
            <a:br>
              <a:rPr lang="en-US" sz="3400"/>
            </a:br>
            <a:r>
              <a:rPr lang="en-US" sz="3400"/>
              <a:t>Why optimize Python? </a:t>
            </a:r>
          </a:p>
        </p:txBody>
      </p:sp>
      <p:graphicFrame>
        <p:nvGraphicFramePr>
          <p:cNvPr id="15" name="Content Placeholder 2">
            <a:extLst>
              <a:ext uri="{FF2B5EF4-FFF2-40B4-BE49-F238E27FC236}">
                <a16:creationId xmlns:a16="http://schemas.microsoft.com/office/drawing/2014/main" id="{A8183752-22CC-4F04-B25D-D8C90E4A7949}"/>
              </a:ext>
            </a:extLst>
          </p:cNvPr>
          <p:cNvGraphicFramePr>
            <a:graphicFrameLocks noGrp="1"/>
          </p:cNvGraphicFramePr>
          <p:nvPr>
            <p:ph idx="1"/>
            <p:extLst>
              <p:ext uri="{D42A27DB-BD31-4B8C-83A1-F6EECF244321}">
                <p14:modId xmlns:p14="http://schemas.microsoft.com/office/powerpoint/2010/main" val="742497861"/>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7659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05646D-4D7D-4896-9C48-6AA5B96557A2}"/>
              </a:ext>
            </a:extLst>
          </p:cNvPr>
          <p:cNvSpPr>
            <a:spLocks noGrp="1"/>
          </p:cNvSpPr>
          <p:nvPr>
            <p:ph type="title"/>
          </p:nvPr>
        </p:nvSpPr>
        <p:spPr>
          <a:xfrm>
            <a:off x="5614876" y="307390"/>
            <a:ext cx="5457205" cy="1454051"/>
          </a:xfrm>
        </p:spPr>
        <p:txBody>
          <a:bodyPr>
            <a:normAutofit/>
          </a:bodyPr>
          <a:lstStyle/>
          <a:p>
            <a:r>
              <a:rPr lang="en-US" dirty="0">
                <a:solidFill>
                  <a:srgbClr val="000000"/>
                </a:solidFill>
              </a:rPr>
              <a:t>What does it all mean?</a:t>
            </a:r>
          </a:p>
        </p:txBody>
      </p:sp>
      <p:sp>
        <p:nvSpPr>
          <p:cNvPr id="30"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A09C748D-29D2-4330-A79B-A6BBC336BB91}"/>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14693" r="9113" b="1"/>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09F7357B-B9AD-4C15-9278-E392F839C296}"/>
              </a:ext>
            </a:extLst>
          </p:cNvPr>
          <p:cNvSpPr>
            <a:spLocks noGrp="1"/>
          </p:cNvSpPr>
          <p:nvPr>
            <p:ph idx="1"/>
          </p:nvPr>
        </p:nvSpPr>
        <p:spPr>
          <a:xfrm>
            <a:off x="5530580" y="1120140"/>
            <a:ext cx="6398054" cy="4617720"/>
          </a:xfrm>
        </p:spPr>
        <p:txBody>
          <a:bodyPr anchor="ctr">
            <a:normAutofit/>
          </a:bodyPr>
          <a:lstStyle/>
          <a:p>
            <a:r>
              <a:rPr lang="en-US" sz="1800" dirty="0">
                <a:solidFill>
                  <a:srgbClr val="000000"/>
                </a:solidFill>
              </a:rPr>
              <a:t>Python is interpreted, not compiled. It isn’t </a:t>
            </a:r>
            <a:r>
              <a:rPr lang="en-US" sz="1800" b="1" dirty="0">
                <a:solidFill>
                  <a:srgbClr val="000000"/>
                </a:solidFill>
              </a:rPr>
              <a:t>always</a:t>
            </a:r>
            <a:r>
              <a:rPr lang="en-US" sz="1800" dirty="0">
                <a:solidFill>
                  <a:srgbClr val="000000"/>
                </a:solidFill>
              </a:rPr>
              <a:t> slower.</a:t>
            </a:r>
          </a:p>
          <a:p>
            <a:r>
              <a:rPr lang="en-US" sz="1800" dirty="0">
                <a:solidFill>
                  <a:srgbClr val="000000"/>
                </a:solidFill>
              </a:rPr>
              <a:t>You should only optimize bottlenecks.</a:t>
            </a:r>
          </a:p>
          <a:p>
            <a:r>
              <a:rPr lang="en-US" sz="1800" dirty="0">
                <a:solidFill>
                  <a:srgbClr val="000000"/>
                </a:solidFill>
              </a:rPr>
              <a:t>Using print to profile your code is easy though slightly fussy.</a:t>
            </a:r>
          </a:p>
          <a:p>
            <a:r>
              <a:rPr lang="en-US" sz="1800" dirty="0">
                <a:solidFill>
                  <a:srgbClr val="000000"/>
                </a:solidFill>
              </a:rPr>
              <a:t>There is a built-in Python profiler that is pretty good.</a:t>
            </a:r>
          </a:p>
          <a:p>
            <a:r>
              <a:rPr lang="en-US" sz="1800" dirty="0">
                <a:solidFill>
                  <a:srgbClr val="000000"/>
                </a:solidFill>
              </a:rPr>
              <a:t>Visualization is to profiling as graphs are to data.</a:t>
            </a:r>
          </a:p>
          <a:p>
            <a:r>
              <a:rPr lang="en-US" sz="1800" dirty="0">
                <a:solidFill>
                  <a:srgbClr val="000000"/>
                </a:solidFill>
              </a:rPr>
              <a:t>Threads make code go faster but profiling harder.</a:t>
            </a:r>
          </a:p>
          <a:p>
            <a:r>
              <a:rPr lang="en-US" sz="1800" dirty="0">
                <a:solidFill>
                  <a:srgbClr val="000000"/>
                </a:solidFill>
              </a:rPr>
              <a:t>Deterministic and statistical profilers each have their own place.</a:t>
            </a:r>
          </a:p>
          <a:p>
            <a:r>
              <a:rPr lang="en-US" sz="1800" dirty="0">
                <a:solidFill>
                  <a:srgbClr val="000000"/>
                </a:solidFill>
              </a:rPr>
              <a:t>Linux tools may be more useful that Python profilers.</a:t>
            </a:r>
          </a:p>
          <a:p>
            <a:r>
              <a:rPr lang="en-US" sz="1800" dirty="0">
                <a:solidFill>
                  <a:srgbClr val="000000"/>
                </a:solidFill>
              </a:rPr>
              <a:t>GPIOs and oscilloscopes are more fun anyway.</a:t>
            </a:r>
          </a:p>
        </p:txBody>
      </p:sp>
    </p:spTree>
    <p:extLst>
      <p:ext uri="{BB962C8B-B14F-4D97-AF65-F5344CB8AC3E}">
        <p14:creationId xmlns:p14="http://schemas.microsoft.com/office/powerpoint/2010/main" val="1698262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82CDF-7625-42D8-B8C2-8B0723C9E004}"/>
              </a:ext>
            </a:extLst>
          </p:cNvPr>
          <p:cNvSpPr>
            <a:spLocks noGrp="1"/>
          </p:cNvSpPr>
          <p:nvPr>
            <p:ph type="title"/>
          </p:nvPr>
        </p:nvSpPr>
        <p:spPr>
          <a:xfrm>
            <a:off x="838200" y="365125"/>
            <a:ext cx="10515600" cy="1325563"/>
          </a:xfrm>
        </p:spPr>
        <p:txBody>
          <a:bodyPr>
            <a:normAutofit/>
          </a:bodyPr>
          <a:lstStyle/>
          <a:p>
            <a:r>
              <a:rPr lang="en-US" dirty="0"/>
              <a:t>Interpreted, not compiled</a:t>
            </a:r>
          </a:p>
        </p:txBody>
      </p:sp>
      <p:sp>
        <p:nvSpPr>
          <p:cNvPr id="3" name="Content Placeholder 2">
            <a:extLst>
              <a:ext uri="{FF2B5EF4-FFF2-40B4-BE49-F238E27FC236}">
                <a16:creationId xmlns:a16="http://schemas.microsoft.com/office/drawing/2014/main" id="{FD2BEB6C-D0E0-4615-A4C3-000E7E14A3CE}"/>
              </a:ext>
            </a:extLst>
          </p:cNvPr>
          <p:cNvSpPr>
            <a:spLocks noGrp="1"/>
          </p:cNvSpPr>
          <p:nvPr>
            <p:ph sz="half" idx="1"/>
          </p:nvPr>
        </p:nvSpPr>
        <p:spPr>
          <a:xfrm>
            <a:off x="838200" y="1825625"/>
            <a:ext cx="5181600" cy="4351338"/>
          </a:xfrm>
        </p:spPr>
        <p:txBody>
          <a:bodyPr>
            <a:normAutofit lnSpcReduction="10000"/>
          </a:bodyPr>
          <a:lstStyle/>
          <a:p>
            <a:r>
              <a:rPr lang="en-US" dirty="0"/>
              <a:t>Let’s look at Compiler Explorer: </a:t>
            </a:r>
            <a:r>
              <a:rPr lang="en-US" dirty="0">
                <a:hlinkClick r:id="rId3"/>
              </a:rPr>
              <a:t>godbolt.org</a:t>
            </a:r>
            <a:endParaRPr lang="en-US" dirty="0"/>
          </a:p>
          <a:p>
            <a:pPr lvl="1"/>
            <a:endParaRPr lang="en-US" dirty="0"/>
          </a:p>
          <a:p>
            <a:r>
              <a:rPr lang="en-US" dirty="0"/>
              <a:t>C is compiled to machine code</a:t>
            </a:r>
          </a:p>
          <a:p>
            <a:pPr lvl="1"/>
            <a:r>
              <a:rPr lang="en-US" dirty="0"/>
              <a:t>Compilers are smart (er than me)</a:t>
            </a:r>
          </a:p>
          <a:p>
            <a:endParaRPr lang="en-US" dirty="0"/>
          </a:p>
          <a:p>
            <a:r>
              <a:rPr lang="en-US" dirty="0"/>
              <a:t>Python is interpreted (usually) </a:t>
            </a:r>
          </a:p>
          <a:p>
            <a:pPr lvl="1"/>
            <a:r>
              <a:rPr lang="en-US" dirty="0"/>
              <a:t>Compiled Python</a:t>
            </a:r>
          </a:p>
          <a:p>
            <a:pPr lvl="1"/>
            <a:r>
              <a:rPr lang="en-US" dirty="0"/>
              <a:t>Libraries: OpenCV, TensorFlow</a:t>
            </a:r>
          </a:p>
          <a:p>
            <a:pPr lvl="1"/>
            <a:r>
              <a:rPr lang="en-US" dirty="0"/>
              <a:t>MicroPython, CircuitPython</a:t>
            </a:r>
          </a:p>
        </p:txBody>
      </p:sp>
      <p:sp>
        <p:nvSpPr>
          <p:cNvPr id="4" name="Content Placeholder 3">
            <a:extLst>
              <a:ext uri="{FF2B5EF4-FFF2-40B4-BE49-F238E27FC236}">
                <a16:creationId xmlns:a16="http://schemas.microsoft.com/office/drawing/2014/main" id="{657EB511-E826-4FE6-B8E3-297A5873ACB7}"/>
              </a:ext>
            </a:extLst>
          </p:cNvPr>
          <p:cNvSpPr>
            <a:spLocks noGrp="1"/>
          </p:cNvSpPr>
          <p:nvPr>
            <p:ph sz="half" idx="2"/>
          </p:nvPr>
        </p:nvSpPr>
        <p:spPr>
          <a:xfrm>
            <a:off x="6172200" y="1825625"/>
            <a:ext cx="5181600" cy="4351338"/>
          </a:xfrm>
          <a:ln>
            <a:solidFill>
              <a:schemeClr val="accent1"/>
            </a:solidFill>
          </a:ln>
        </p:spPr>
        <p:txBody>
          <a:bodyPr>
            <a:normAutofit lnSpcReduction="10000"/>
          </a:bodyPr>
          <a:lstStyle/>
          <a:p>
            <a:pPr marL="0" indent="0">
              <a:buNone/>
            </a:pPr>
            <a:endParaRPr lang="en-US" sz="2400" dirty="0">
              <a:solidFill>
                <a:srgbClr val="0000FF"/>
              </a:solidFill>
              <a:latin typeface="Consolas" panose="020B0609020204030204" pitchFamily="49" charset="0"/>
            </a:endParaRPr>
          </a:p>
          <a:p>
            <a:pPr marL="0" indent="0">
              <a:buNone/>
            </a:pP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addTo</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int</a:t>
            </a:r>
            <a:r>
              <a:rPr lang="en-US" sz="2400" dirty="0">
                <a:solidFill>
                  <a:srgbClr val="000000"/>
                </a:solidFill>
                <a:latin typeface="Consolas" panose="020B0609020204030204" pitchFamily="49" charset="0"/>
              </a:rPr>
              <a:t> n) {</a:t>
            </a:r>
          </a:p>
          <a:p>
            <a:pPr marL="0" indent="0">
              <a:buNone/>
            </a:pPr>
            <a:r>
              <a:rPr lang="en-US" sz="2400" dirty="0">
                <a:solidFill>
                  <a:srgbClr val="0000FF"/>
                </a:solidFill>
                <a:latin typeface="Consolas" panose="020B0609020204030204" pitchFamily="49" charset="0"/>
              </a:rPr>
              <a:t>   int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a:t>
            </a:r>
          </a:p>
          <a:p>
            <a:pPr marL="0" indent="0">
              <a:buNone/>
            </a:pPr>
            <a:r>
              <a:rPr lang="en-US" sz="2400" dirty="0">
                <a:solidFill>
                  <a:srgbClr val="0000FF"/>
                </a:solidFill>
                <a:latin typeface="Consolas" panose="020B0609020204030204" pitchFamily="49" charset="0"/>
              </a:rPr>
              <a:t>   int</a:t>
            </a:r>
            <a:r>
              <a:rPr lang="en-US" sz="2400" dirty="0">
                <a:solidFill>
                  <a:srgbClr val="000000"/>
                </a:solidFill>
                <a:latin typeface="Consolas" panose="020B0609020204030204" pitchFamily="49" charset="0"/>
              </a:rPr>
              <a:t> j=</a:t>
            </a:r>
            <a:r>
              <a:rPr lang="en-US" sz="2400" dirty="0">
                <a:solidFill>
                  <a:srgbClr val="09885A"/>
                </a:solidFill>
                <a:latin typeface="Consolas" panose="020B0609020204030204" pitchFamily="49" charset="0"/>
              </a:rPr>
              <a:t>0</a:t>
            </a:r>
            <a:r>
              <a:rPr lang="en-US" sz="2400" dirty="0">
                <a:solidFill>
                  <a:srgbClr val="000000"/>
                </a:solidFill>
                <a:latin typeface="Consolas" panose="020B0609020204030204" pitchFamily="49" charset="0"/>
              </a:rPr>
              <a:t>;</a:t>
            </a:r>
          </a:p>
          <a:p>
            <a:pPr marL="0" indent="0">
              <a:buNone/>
            </a:pPr>
            <a:r>
              <a:rPr lang="en-US" sz="2400" dirty="0">
                <a:solidFill>
                  <a:srgbClr val="0000FF"/>
                </a:solidFill>
                <a:latin typeface="Consolas" panose="020B0609020204030204" pitchFamily="49" charset="0"/>
              </a:rPr>
              <a:t>   for</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 </a:t>
            </a:r>
            <a:r>
              <a:rPr lang="en-US" sz="2400" dirty="0">
                <a:solidFill>
                  <a:srgbClr val="09885A"/>
                </a:solidFill>
                <a:latin typeface="Consolas" panose="020B0609020204030204" pitchFamily="49" charset="0"/>
              </a:rPr>
              <a:t>0</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&lt; n;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a:t>
            </a:r>
          </a:p>
          <a:p>
            <a:pPr marL="0" indent="0">
              <a:buNone/>
            </a:pPr>
            <a:r>
              <a:rPr lang="en-US" sz="2400" dirty="0">
                <a:solidFill>
                  <a:srgbClr val="000000"/>
                </a:solidFill>
                <a:latin typeface="Consolas" panose="020B0609020204030204" pitchFamily="49" charset="0"/>
              </a:rPr>
              <a:t>         j +=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a:t>
            </a:r>
          </a:p>
          <a:p>
            <a:pPr marL="0" indent="0">
              <a:buNone/>
            </a:pPr>
            <a:r>
              <a:rPr lang="en-US" sz="2400" dirty="0">
                <a:solidFill>
                  <a:srgbClr val="000000"/>
                </a:solidFill>
                <a:latin typeface="Consolas" panose="020B0609020204030204" pitchFamily="49" charset="0"/>
              </a:rPr>
              <a:t>   }</a:t>
            </a:r>
          </a:p>
          <a:p>
            <a:pPr marL="0" indent="0">
              <a:buNone/>
            </a:pPr>
            <a:r>
              <a:rPr lang="en-US" sz="2400" dirty="0">
                <a:solidFill>
                  <a:srgbClr val="0000FF"/>
                </a:solidFill>
                <a:latin typeface="Consolas" panose="020B0609020204030204" pitchFamily="49" charset="0"/>
              </a:rPr>
              <a:t>   return</a:t>
            </a:r>
            <a:r>
              <a:rPr lang="en-US" sz="2400" dirty="0">
                <a:solidFill>
                  <a:srgbClr val="000000"/>
                </a:solidFill>
                <a:latin typeface="Consolas" panose="020B0609020204030204" pitchFamily="49" charset="0"/>
              </a:rPr>
              <a:t> j;</a:t>
            </a:r>
          </a:p>
          <a:p>
            <a:pPr marL="0" indent="0">
              <a:buNone/>
            </a:pPr>
            <a:r>
              <a:rPr lang="en-US" sz="2400" dirty="0">
                <a:solidFill>
                  <a:srgbClr val="000000"/>
                </a:solidFill>
                <a:latin typeface="Consolas" panose="020B0609020204030204" pitchFamily="49" charset="0"/>
              </a:rPr>
              <a:t>} </a:t>
            </a:r>
          </a:p>
          <a:p>
            <a:pPr marL="0" indent="0">
              <a:buNone/>
            </a:pPr>
            <a:endParaRPr lang="en-US" sz="2400" dirty="0"/>
          </a:p>
        </p:txBody>
      </p:sp>
    </p:spTree>
    <p:extLst>
      <p:ext uri="{BB962C8B-B14F-4D97-AF65-F5344CB8AC3E}">
        <p14:creationId xmlns:p14="http://schemas.microsoft.com/office/powerpoint/2010/main" val="2158200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6C32-7B8A-4E3B-B6E0-81386DABFAA4}"/>
              </a:ext>
            </a:extLst>
          </p:cNvPr>
          <p:cNvSpPr>
            <a:spLocks noGrp="1"/>
          </p:cNvSpPr>
          <p:nvPr>
            <p:ph type="title"/>
          </p:nvPr>
        </p:nvSpPr>
        <p:spPr>
          <a:xfrm>
            <a:off x="762000" y="803325"/>
            <a:ext cx="5916201" cy="1325563"/>
          </a:xfrm>
        </p:spPr>
        <p:txBody>
          <a:bodyPr>
            <a:normAutofit/>
          </a:bodyPr>
          <a:lstStyle/>
          <a:p>
            <a:r>
              <a:rPr lang="en-US" dirty="0"/>
              <a:t>Optimize the Bottlenecks</a:t>
            </a:r>
          </a:p>
        </p:txBody>
      </p:sp>
      <p:sp>
        <p:nvSpPr>
          <p:cNvPr id="12" name="Content Placeholder 11">
            <a:extLst>
              <a:ext uri="{FF2B5EF4-FFF2-40B4-BE49-F238E27FC236}">
                <a16:creationId xmlns:a16="http://schemas.microsoft.com/office/drawing/2014/main" id="{B0602425-5121-477A-BAB1-D9E75ABE7FBE}"/>
              </a:ext>
            </a:extLst>
          </p:cNvPr>
          <p:cNvSpPr>
            <a:spLocks noGrp="1"/>
          </p:cNvSpPr>
          <p:nvPr>
            <p:ph idx="1"/>
          </p:nvPr>
        </p:nvSpPr>
        <p:spPr>
          <a:xfrm>
            <a:off x="762000" y="2279018"/>
            <a:ext cx="5609220" cy="3375920"/>
          </a:xfrm>
        </p:spPr>
        <p:txBody>
          <a:bodyPr anchor="t">
            <a:normAutofit/>
          </a:bodyPr>
          <a:lstStyle/>
          <a:p>
            <a:r>
              <a:rPr lang="en-US" sz="3200" dirty="0"/>
              <a:t>Identify important slowdowns</a:t>
            </a:r>
          </a:p>
          <a:p>
            <a:r>
              <a:rPr lang="en-US" sz="3200" dirty="0"/>
              <a:t>Profiling code</a:t>
            </a:r>
          </a:p>
          <a:p>
            <a:r>
              <a:rPr lang="en-US" sz="3200" dirty="0"/>
              <a:t>Comparing algorithms</a:t>
            </a:r>
          </a:p>
          <a:p>
            <a:r>
              <a:rPr lang="en-US" sz="3200" dirty="0"/>
              <a:t>Ignore non-essentials</a:t>
            </a:r>
          </a:p>
        </p:txBody>
      </p:sp>
      <p:sp>
        <p:nvSpPr>
          <p:cNvPr id="15" name="Freeform: Shape 1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Content Placeholder 6" descr="Jar full of coins with a tight bottleneck">
            <a:extLst>
              <a:ext uri="{FF2B5EF4-FFF2-40B4-BE49-F238E27FC236}">
                <a16:creationId xmlns:a16="http://schemas.microsoft.com/office/drawing/2014/main" id="{DB5FDE81-AA81-4BA2-9BB8-9FF92FBB57E6}"/>
              </a:ext>
            </a:extLst>
          </p:cNvPr>
          <p:cNvPicPr>
            <a:picLocks noChangeAspect="1"/>
          </p:cNvPicPr>
          <p:nvPr/>
        </p:nvPicPr>
        <p:blipFill rotWithShape="1">
          <a:blip r:embed="rId3">
            <a:extLst>
              <a:ext uri="{28A0092B-C50C-407E-A947-70E740481C1C}">
                <a14:useLocalDpi xmlns:a14="http://schemas.microsoft.com/office/drawing/2010/main" val="0"/>
              </a:ext>
            </a:extLst>
          </a:blip>
          <a:srcRect l="15373" r="15582"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97332598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0990CD9F-3559-49DD-8F18-7110B418849B}"/>
              </a:ext>
            </a:extLst>
          </p:cNvPr>
          <p:cNvSpPr>
            <a:spLocks noGrp="1"/>
          </p:cNvSpPr>
          <p:nvPr>
            <p:ph type="title"/>
          </p:nvPr>
        </p:nvSpPr>
        <p:spPr>
          <a:xfrm>
            <a:off x="634276" y="4892358"/>
            <a:ext cx="3766272" cy="1325563"/>
          </a:xfrm>
        </p:spPr>
        <p:txBody>
          <a:bodyPr>
            <a:normAutofit/>
          </a:bodyPr>
          <a:lstStyle/>
          <a:p>
            <a:pPr algn="r"/>
            <a:r>
              <a:rPr lang="en-US" sz="2400" dirty="0">
                <a:solidFill>
                  <a:schemeClr val="bg1"/>
                </a:solidFill>
              </a:rPr>
              <a:t>Profiling via Print</a:t>
            </a:r>
          </a:p>
        </p:txBody>
      </p:sp>
      <p:pic>
        <p:nvPicPr>
          <p:cNvPr id="1026" name="Picture 2" descr="https://pbs.twimg.com/media/D-Kp-q1UEAAguKR.png">
            <a:extLst>
              <a:ext uri="{FF2B5EF4-FFF2-40B4-BE49-F238E27FC236}">
                <a16:creationId xmlns:a16="http://schemas.microsoft.com/office/drawing/2014/main" id="{662BEAF0-DD2B-4CD1-8759-E757A9492DF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5142" y="1090536"/>
            <a:ext cx="10595911" cy="2408161"/>
          </a:xfrm>
          <a:prstGeom prst="rect">
            <a:avLst/>
          </a:prstGeom>
          <a:noFill/>
          <a:extLst>
            <a:ext uri="{909E8E84-426E-40DD-AFC4-6F175D3DCCD1}">
              <a14:hiddenFill xmlns:a14="http://schemas.microsoft.com/office/drawing/2010/main">
                <a:solidFill>
                  <a:srgbClr val="FFFFFF"/>
                </a:solidFill>
              </a14:hiddenFill>
            </a:ext>
          </a:extLst>
        </p:spPr>
      </p:pic>
      <p:cxnSp>
        <p:nvCxnSpPr>
          <p:cNvPr id="1029" name="Straight Connector 7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A8D29B-4932-45A0-BB5B-FF571677C5AA}"/>
              </a:ext>
            </a:extLst>
          </p:cNvPr>
          <p:cNvSpPr>
            <a:spLocks noGrp="1"/>
          </p:cNvSpPr>
          <p:nvPr>
            <p:ph idx="1"/>
          </p:nvPr>
        </p:nvSpPr>
        <p:spPr>
          <a:xfrm>
            <a:off x="4878784" y="4824249"/>
            <a:ext cx="6673136" cy="1461780"/>
          </a:xfrm>
        </p:spPr>
        <p:txBody>
          <a:bodyPr anchor="ctr">
            <a:normAutofit/>
          </a:bodyPr>
          <a:lstStyle/>
          <a:p>
            <a:r>
              <a:rPr lang="en-US" sz="1800" dirty="0">
                <a:solidFill>
                  <a:schemeClr val="bg1"/>
                </a:solidFill>
              </a:rPr>
              <a:t>Let’s look at opt_timers.py</a:t>
            </a:r>
          </a:p>
          <a:p>
            <a:r>
              <a:rPr lang="en-US" sz="1800" dirty="0">
                <a:solidFill>
                  <a:schemeClr val="bg1"/>
                </a:solidFill>
              </a:rPr>
              <a:t>Verify StackOverflow code works, at least to 100 digits</a:t>
            </a:r>
          </a:p>
          <a:p>
            <a:r>
              <a:rPr lang="en-US" sz="1800" dirty="0">
                <a:solidFill>
                  <a:schemeClr val="bg1"/>
                </a:solidFill>
              </a:rPr>
              <a:t>Note: Prints are outside timed areas!</a:t>
            </a:r>
          </a:p>
        </p:txBody>
      </p:sp>
    </p:spTree>
    <p:extLst>
      <p:ext uri="{BB962C8B-B14F-4D97-AF65-F5344CB8AC3E}">
        <p14:creationId xmlns:p14="http://schemas.microsoft.com/office/powerpoint/2010/main" val="1979704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6747E-4988-4795-938E-426B660B7EC0}"/>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Python’s </a:t>
            </a:r>
            <a:br>
              <a:rPr lang="en-US" sz="2800" dirty="0">
                <a:solidFill>
                  <a:schemeClr val="bg1"/>
                </a:solidFill>
              </a:rPr>
            </a:br>
            <a:r>
              <a:rPr lang="en-US" sz="2800" dirty="0">
                <a:solidFill>
                  <a:schemeClr val="bg1"/>
                </a:solidFill>
              </a:rPr>
              <a:t>Built-in Profiler</a:t>
            </a:r>
          </a:p>
        </p:txBody>
      </p:sp>
      <p:sp>
        <p:nvSpPr>
          <p:cNvPr id="3" name="Content Placeholder 2">
            <a:extLst>
              <a:ext uri="{FF2B5EF4-FFF2-40B4-BE49-F238E27FC236}">
                <a16:creationId xmlns:a16="http://schemas.microsoft.com/office/drawing/2014/main" id="{E1C6A017-A8A1-4155-B786-DDEEA251EC42}"/>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Command line or in code</a:t>
            </a:r>
          </a:p>
          <a:p>
            <a:r>
              <a:rPr lang="en-US" sz="2000" dirty="0">
                <a:solidFill>
                  <a:schemeClr val="bg1"/>
                </a:solidFill>
              </a:rPr>
              <a:t>Wall of statistics</a:t>
            </a:r>
          </a:p>
          <a:p>
            <a:r>
              <a:rPr lang="en-US" sz="2000" dirty="0">
                <a:solidFill>
                  <a:schemeClr val="bg1"/>
                </a:solidFill>
              </a:rPr>
              <a:t>Mostly look at cumulative</a:t>
            </a:r>
          </a:p>
          <a:p>
            <a:r>
              <a:rPr lang="en-US" sz="2000" dirty="0">
                <a:solidFill>
                  <a:schemeClr val="bg1"/>
                </a:solidFill>
              </a:rPr>
              <a:t>Look at bottlenecks!</a:t>
            </a:r>
          </a:p>
        </p:txBody>
      </p:sp>
      <p:pic>
        <p:nvPicPr>
          <p:cNvPr id="4" name="Picture 3">
            <a:hlinkClick r:id="rId3"/>
            <a:extLst>
              <a:ext uri="{FF2B5EF4-FFF2-40B4-BE49-F238E27FC236}">
                <a16:creationId xmlns:a16="http://schemas.microsoft.com/office/drawing/2014/main" id="{A8F8E4BB-D828-4C95-A120-C9CEF8EBB0A1}"/>
              </a:ext>
            </a:extLst>
          </p:cNvPr>
          <p:cNvPicPr>
            <a:picLocks noChangeAspect="1"/>
          </p:cNvPicPr>
          <p:nvPr/>
        </p:nvPicPr>
        <p:blipFill>
          <a:blip r:embed="rId4"/>
          <a:stretch>
            <a:fillRect/>
          </a:stretch>
        </p:blipFill>
        <p:spPr>
          <a:xfrm>
            <a:off x="5297763" y="723243"/>
            <a:ext cx="6250769" cy="5250646"/>
          </a:xfrm>
          <a:prstGeom prst="rect">
            <a:avLst/>
          </a:prstGeom>
        </p:spPr>
      </p:pic>
    </p:spTree>
    <p:extLst>
      <p:ext uri="{BB962C8B-B14F-4D97-AF65-F5344CB8AC3E}">
        <p14:creationId xmlns:p14="http://schemas.microsoft.com/office/powerpoint/2010/main" val="119795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627D31-3165-4D8D-8D4D-CA40766DF20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Visualize Whirled Statistics</a:t>
            </a:r>
          </a:p>
        </p:txBody>
      </p:sp>
      <p:pic>
        <p:nvPicPr>
          <p:cNvPr id="24" name="Content Placeholder 3">
            <a:extLst>
              <a:ext uri="{FF2B5EF4-FFF2-40B4-BE49-F238E27FC236}">
                <a16:creationId xmlns:a16="http://schemas.microsoft.com/office/drawing/2014/main" id="{E4BB4B55-2CCC-4F97-8599-AD8267408E0F}"/>
              </a:ext>
            </a:extLst>
          </p:cNvPr>
          <p:cNvPicPr>
            <a:picLocks noGrp="1" noChangeAspect="1"/>
          </p:cNvPicPr>
          <p:nvPr>
            <p:ph idx="1"/>
          </p:nvPr>
        </p:nvPicPr>
        <p:blipFill>
          <a:blip r:embed="rId3"/>
          <a:stretch>
            <a:fillRect/>
          </a:stretch>
        </p:blipFill>
        <p:spPr>
          <a:xfrm>
            <a:off x="5407592" y="961812"/>
            <a:ext cx="4450215" cy="4930987"/>
          </a:xfrm>
          <a:prstGeom prst="rect">
            <a:avLst/>
          </a:prstGeom>
        </p:spPr>
      </p:pic>
    </p:spTree>
    <p:extLst>
      <p:ext uri="{BB962C8B-B14F-4D97-AF65-F5344CB8AC3E}">
        <p14:creationId xmlns:p14="http://schemas.microsoft.com/office/powerpoint/2010/main" val="2830353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DB68D2-FAC9-4697-B1ED-3FF2D8AB0DC2}"/>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a:solidFill>
                  <a:srgbClr val="FFFFFF"/>
                </a:solidFill>
                <a:latin typeface="+mj-lt"/>
                <a:ea typeface="+mj-ea"/>
                <a:cs typeface="+mj-cs"/>
              </a:rPr>
              <a:t>Different Visualizers</a:t>
            </a:r>
          </a:p>
        </p:txBody>
      </p:sp>
      <p:pic>
        <p:nvPicPr>
          <p:cNvPr id="1030" name="Picture 6" descr="Call graph">
            <a:extLst>
              <a:ext uri="{FF2B5EF4-FFF2-40B4-BE49-F238E27FC236}">
                <a16:creationId xmlns:a16="http://schemas.microsoft.com/office/drawing/2014/main" id="{97F929E7-6F03-4E62-A559-662B33ED93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30" b="1"/>
          <a:stretch/>
        </p:blipFill>
        <p:spPr bwMode="auto">
          <a:xfrm>
            <a:off x="317635" y="321733"/>
            <a:ext cx="4151681" cy="30268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ll graph">
            <a:extLst>
              <a:ext uri="{FF2B5EF4-FFF2-40B4-BE49-F238E27FC236}">
                <a16:creationId xmlns:a16="http://schemas.microsoft.com/office/drawing/2014/main" id="{B35EC3BB-ACD1-400E-83B4-2C1B5300C9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875" r="29560" b="1"/>
          <a:stretch/>
        </p:blipFill>
        <p:spPr bwMode="auto">
          <a:xfrm>
            <a:off x="4638955" y="321733"/>
            <a:ext cx="3539976" cy="29858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eemap">
            <a:extLst>
              <a:ext uri="{FF2B5EF4-FFF2-40B4-BE49-F238E27FC236}">
                <a16:creationId xmlns:a16="http://schemas.microsoft.com/office/drawing/2014/main" id="{878060C9-26C5-4378-BDC4-04127492C5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60" r="29827"/>
          <a:stretch/>
        </p:blipFill>
        <p:spPr bwMode="auto">
          <a:xfrm>
            <a:off x="8348570" y="321734"/>
            <a:ext cx="3535590" cy="2985818"/>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4BEED62-A896-4FC4-B737-7E0B2F12BFF7}"/>
              </a:ext>
            </a:extLst>
          </p:cNvPr>
          <p:cNvPicPr/>
          <p:nvPr/>
        </p:nvPicPr>
        <p:blipFill rotWithShape="1">
          <a:blip r:embed="rId6"/>
          <a:srcRect l="4127" r="1" b="1"/>
          <a:stretch/>
        </p:blipFill>
        <p:spPr>
          <a:xfrm>
            <a:off x="317635" y="3509433"/>
            <a:ext cx="4160452" cy="3026833"/>
          </a:xfrm>
          <a:prstGeom prst="rect">
            <a:avLst/>
          </a:prstGeom>
        </p:spPr>
      </p:pic>
    </p:spTree>
    <p:extLst>
      <p:ext uri="{BB962C8B-B14F-4D97-AF65-F5344CB8AC3E}">
        <p14:creationId xmlns:p14="http://schemas.microsoft.com/office/powerpoint/2010/main" val="1559997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TotalTime>
  <Words>3232</Words>
  <Application>Microsoft Office PowerPoint</Application>
  <PresentationFormat>Widescreen</PresentationFormat>
  <Paragraphs>390</Paragraphs>
  <Slides>17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Consolas</vt:lpstr>
      <vt:lpstr>Tw Cen MT</vt:lpstr>
      <vt:lpstr>Office Theme</vt:lpstr>
      <vt:lpstr>Optimizing Python</vt:lpstr>
      <vt:lpstr>Why? Why are you optimizing? Why optimize Python? </vt:lpstr>
      <vt:lpstr>What does it all mean?</vt:lpstr>
      <vt:lpstr>Interpreted, not compiled</vt:lpstr>
      <vt:lpstr>Optimize the Bottlenecks</vt:lpstr>
      <vt:lpstr>Profiling via Print</vt:lpstr>
      <vt:lpstr>Python’s  Built-in Profiler</vt:lpstr>
      <vt:lpstr>Visualize Whirled Statistics</vt:lpstr>
      <vt:lpstr>Different Visualizers</vt:lpstr>
      <vt:lpstr>Threads, why did it have to be threads?</vt:lpstr>
      <vt:lpstr>Statistical vs Deterministic</vt:lpstr>
      <vt:lpstr>System Tools in Linux  top  perf: perf top -p &lt;PID&gt; -a -ns comm,dso </vt:lpstr>
      <vt:lpstr>GPIOs, Oscilloscopes, and Logic Analyzers</vt:lpstr>
      <vt:lpstr>That’s Rock Not a Dolphin</vt:lpstr>
      <vt:lpstr>What does it all mean?</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Python</dc:title>
  <dc:creator>elecia</dc:creator>
  <cp:lastModifiedBy>elecia</cp:lastModifiedBy>
  <cp:revision>67</cp:revision>
  <dcterms:created xsi:type="dcterms:W3CDTF">2019-07-12T17:54:36Z</dcterms:created>
  <dcterms:modified xsi:type="dcterms:W3CDTF">2019-07-15T21:55:05Z</dcterms:modified>
</cp:coreProperties>
</file>